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9"/>
  </p:notesMasterIdLst>
  <p:handoutMasterIdLst>
    <p:handoutMasterId r:id="rId110"/>
  </p:handoutMasterIdLst>
  <p:sldIdLst>
    <p:sldId id="979" r:id="rId5"/>
    <p:sldId id="1492" r:id="rId6"/>
    <p:sldId id="1382" r:id="rId7"/>
    <p:sldId id="1491" r:id="rId8"/>
    <p:sldId id="1325" r:id="rId9"/>
    <p:sldId id="1326" r:id="rId10"/>
    <p:sldId id="459" r:id="rId11"/>
    <p:sldId id="1478" r:id="rId12"/>
    <p:sldId id="1479" r:id="rId13"/>
    <p:sldId id="1511" r:id="rId14"/>
    <p:sldId id="1481" r:id="rId15"/>
    <p:sldId id="1488" r:id="rId16"/>
    <p:sldId id="465" r:id="rId17"/>
    <p:sldId id="467" r:id="rId18"/>
    <p:sldId id="1512" r:id="rId19"/>
    <p:sldId id="1526" r:id="rId20"/>
    <p:sldId id="1415" r:id="rId21"/>
    <p:sldId id="1332" r:id="rId22"/>
    <p:sldId id="1389" r:id="rId23"/>
    <p:sldId id="1522" r:id="rId24"/>
    <p:sldId id="800" r:id="rId25"/>
    <p:sldId id="469" r:id="rId26"/>
    <p:sldId id="1490" r:id="rId27"/>
    <p:sldId id="1256" r:id="rId28"/>
    <p:sldId id="1507" r:id="rId29"/>
    <p:sldId id="1333" r:id="rId30"/>
    <p:sldId id="1400" r:id="rId31"/>
    <p:sldId id="1404" r:id="rId32"/>
    <p:sldId id="1261" r:id="rId33"/>
    <p:sldId id="1398" r:id="rId34"/>
    <p:sldId id="1527" r:id="rId35"/>
    <p:sldId id="1450" r:id="rId36"/>
    <p:sldId id="1451" r:id="rId37"/>
    <p:sldId id="1452" r:id="rId38"/>
    <p:sldId id="1453" r:id="rId39"/>
    <p:sldId id="1454" r:id="rId40"/>
    <p:sldId id="1455" r:id="rId41"/>
    <p:sldId id="1456" r:id="rId42"/>
    <p:sldId id="1457" r:id="rId43"/>
    <p:sldId id="1390" r:id="rId44"/>
    <p:sldId id="1391" r:id="rId45"/>
    <p:sldId id="1402" r:id="rId46"/>
    <p:sldId id="801" r:id="rId47"/>
    <p:sldId id="481" r:id="rId48"/>
    <p:sldId id="1529" r:id="rId49"/>
    <p:sldId id="1528" r:id="rId50"/>
    <p:sldId id="1138" r:id="rId51"/>
    <p:sldId id="1139" r:id="rId52"/>
    <p:sldId id="1413" r:id="rId53"/>
    <p:sldId id="1477" r:id="rId54"/>
    <p:sldId id="1513" r:id="rId55"/>
    <p:sldId id="1530" r:id="rId56"/>
    <p:sldId id="1520" r:id="rId57"/>
    <p:sldId id="1518" r:id="rId58"/>
    <p:sldId id="1514" r:id="rId59"/>
    <p:sldId id="1515" r:id="rId60"/>
    <p:sldId id="1516" r:id="rId61"/>
    <p:sldId id="1521" r:id="rId62"/>
    <p:sldId id="1534" r:id="rId63"/>
    <p:sldId id="1523" r:id="rId64"/>
    <p:sldId id="1348" r:id="rId65"/>
    <p:sldId id="1349" r:id="rId66"/>
    <p:sldId id="1351" r:id="rId67"/>
    <p:sldId id="1353" r:id="rId68"/>
    <p:sldId id="1355" r:id="rId69"/>
    <p:sldId id="1356" r:id="rId70"/>
    <p:sldId id="1357" r:id="rId71"/>
    <p:sldId id="1411" r:id="rId72"/>
    <p:sldId id="1412" r:id="rId73"/>
    <p:sldId id="1360" r:id="rId74"/>
    <p:sldId id="1361" r:id="rId75"/>
    <p:sldId id="1362" r:id="rId76"/>
    <p:sldId id="1363" r:id="rId77"/>
    <p:sldId id="1434" r:id="rId78"/>
    <p:sldId id="1365" r:id="rId79"/>
    <p:sldId id="1366" r:id="rId80"/>
    <p:sldId id="1531" r:id="rId81"/>
    <p:sldId id="1409" r:id="rId82"/>
    <p:sldId id="1533" r:id="rId83"/>
    <p:sldId id="1460" r:id="rId84"/>
    <p:sldId id="1461" r:id="rId85"/>
    <p:sldId id="1462" r:id="rId86"/>
    <p:sldId id="1463" r:id="rId87"/>
    <p:sldId id="1464" r:id="rId88"/>
    <p:sldId id="1465" r:id="rId89"/>
    <p:sldId id="1466" r:id="rId90"/>
    <p:sldId id="1467" r:id="rId91"/>
    <p:sldId id="1468" r:id="rId92"/>
    <p:sldId id="1469" r:id="rId93"/>
    <p:sldId id="1470" r:id="rId94"/>
    <p:sldId id="1471" r:id="rId95"/>
    <p:sldId id="1472" r:id="rId96"/>
    <p:sldId id="1473" r:id="rId97"/>
    <p:sldId id="1474" r:id="rId98"/>
    <p:sldId id="1475" r:id="rId99"/>
    <p:sldId id="1476" r:id="rId100"/>
    <p:sldId id="1376" r:id="rId101"/>
    <p:sldId id="1377" r:id="rId102"/>
    <p:sldId id="1378" r:id="rId103"/>
    <p:sldId id="1379" r:id="rId104"/>
    <p:sldId id="1380" r:id="rId105"/>
    <p:sldId id="1435" r:id="rId106"/>
    <p:sldId id="1524" r:id="rId107"/>
    <p:sldId id="1525" r:id="rId108"/>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0000CC"/>
    <a:srgbClr val="000066"/>
    <a:srgbClr val="CCFFCC"/>
    <a:srgbClr val="FFCCFF"/>
    <a:srgbClr val="FFFF99"/>
    <a:srgbClr val="CCECFF"/>
    <a:srgbClr val="FFFF66"/>
    <a:srgbClr val="FFCC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70290" autoAdjust="0"/>
  </p:normalViewPr>
  <p:slideViewPr>
    <p:cSldViewPr>
      <p:cViewPr>
        <p:scale>
          <a:sx n="81" d="100"/>
          <a:sy n="81" d="100"/>
        </p:scale>
        <p:origin x="-798" y="126"/>
      </p:cViewPr>
      <p:guideLst>
        <p:guide orient="horz" pos="2112"/>
        <p:guide pos="2880"/>
      </p:guideLst>
    </p:cSldViewPr>
  </p:slideViewPr>
  <p:notesTextViewPr>
    <p:cViewPr>
      <p:scale>
        <a:sx n="100" d="100"/>
        <a:sy n="100" d="100"/>
      </p:scale>
      <p:origin x="0" y="0"/>
    </p:cViewPr>
  </p:notesTextViewPr>
  <p:sorterViewPr>
    <p:cViewPr>
      <p:scale>
        <a:sx n="140" d="100"/>
        <a:sy n="140" d="100"/>
      </p:scale>
      <p:origin x="0" y="5731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viewProps" Target="viewProp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theme" Target="theme/theme1.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notesMaster" Target="notesMasters/notesMaster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handoutMaster" Target="handoutMasters/handout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FFFF00"/>
        </a:solidFill>
        <a:ln w="38100">
          <a:solidFill>
            <a:srgbClr val="0000CC"/>
          </a:solidFill>
        </a:ln>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dirty="0"/>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 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a:ln/>
      </dgm:spPr>
      <dgm:t>
        <a:bodyPr/>
        <a:lstStyle/>
        <a:p>
          <a:endParaRPr lang="en-US" dirty="0"/>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60349133-E4EB-4C98-BC2B-B45A0F6E3000}" type="pres">
      <dgm:prSet presAssocID="{849B8E9E-3996-4DE0-8E7C-E1640935B46C}" presName="Name0" presStyleCnt="0">
        <dgm:presLayoutVars>
          <dgm:dir/>
          <dgm:resizeHandles val="exact"/>
        </dgm:presLayoutVars>
      </dgm:prSet>
      <dgm:spPr/>
    </dgm:pt>
    <dgm:pt modelId="{476720B0-CEEC-46EE-A982-19852EF3AEF5}" type="pres">
      <dgm:prSet presAssocID="{94C66540-9EA9-4167-9449-92F918F0EF31}" presName="node" presStyleLbl="node1" presStyleIdx="0" presStyleCnt="3">
        <dgm:presLayoutVars>
          <dgm:bulletEnabled val="1"/>
        </dgm:presLayoutVars>
      </dgm:prSet>
      <dgm:spPr/>
      <dgm:t>
        <a:bodyPr/>
        <a:lstStyle/>
        <a:p>
          <a:endParaRPr lang="en-US"/>
        </a:p>
      </dgm:t>
    </dgm:pt>
    <dgm:pt modelId="{54C464AE-5367-4B56-8277-135782C9FA20}" type="pres">
      <dgm:prSet presAssocID="{80F0C679-5020-4829-9F3E-EF95D2985073}" presName="sibTrans" presStyleLbl="sibTrans2D1" presStyleIdx="0" presStyleCnt="2"/>
      <dgm:spPr/>
      <dgm:t>
        <a:bodyPr/>
        <a:lstStyle/>
        <a:p>
          <a:endParaRPr lang="en-US"/>
        </a:p>
      </dgm:t>
    </dgm:pt>
    <dgm:pt modelId="{2C34EB04-B727-4A03-890A-7D6CCE6D6C57}" type="pres">
      <dgm:prSet presAssocID="{80F0C679-5020-4829-9F3E-EF95D2985073}" presName="connectorText" presStyleLbl="sibTrans2D1" presStyleIdx="0" presStyleCnt="2"/>
      <dgm:spPr/>
      <dgm:t>
        <a:bodyPr/>
        <a:lstStyle/>
        <a:p>
          <a:endParaRPr lang="en-US"/>
        </a:p>
      </dgm:t>
    </dgm:pt>
    <dgm:pt modelId="{194AF259-D603-4D6F-9FD5-53A2C712D973}" type="pres">
      <dgm:prSet presAssocID="{E364ECE0-FE03-48BC-9ACB-7509DA793C97}" presName="node" presStyleLbl="node1" presStyleIdx="1" presStyleCnt="3">
        <dgm:presLayoutVars>
          <dgm:bulletEnabled val="1"/>
        </dgm:presLayoutVars>
      </dgm:prSet>
      <dgm:spPr/>
      <dgm:t>
        <a:bodyPr/>
        <a:lstStyle/>
        <a:p>
          <a:endParaRPr lang="en-US"/>
        </a:p>
      </dgm:t>
    </dgm:pt>
    <dgm:pt modelId="{2D0B1444-B47C-4DB3-9D9C-AC96207BAC9D}" type="pres">
      <dgm:prSet presAssocID="{1F92CC44-40E4-4C34-AD9D-2A78FABBCF38}" presName="sibTrans" presStyleLbl="sibTrans2D1" presStyleIdx="1" presStyleCnt="2"/>
      <dgm:spPr/>
      <dgm:t>
        <a:bodyPr/>
        <a:lstStyle/>
        <a:p>
          <a:endParaRPr lang="en-US"/>
        </a:p>
      </dgm:t>
    </dgm:pt>
    <dgm:pt modelId="{77E951E8-8AD1-4560-B57B-81C4F385B77E}" type="pres">
      <dgm:prSet presAssocID="{1F92CC44-40E4-4C34-AD9D-2A78FABBCF38}" presName="connectorText" presStyleLbl="sibTrans2D1" presStyleIdx="1" presStyleCnt="2"/>
      <dgm:spPr/>
      <dgm:t>
        <a:bodyPr/>
        <a:lstStyle/>
        <a:p>
          <a:endParaRPr lang="en-US"/>
        </a:p>
      </dgm:t>
    </dgm:pt>
    <dgm:pt modelId="{650058EE-C019-4CBD-A2A4-18ED1EDA198F}" type="pres">
      <dgm:prSet presAssocID="{2CCEC36D-C4EF-4315-B550-6E34012BBAC9}" presName="node" presStyleLbl="node1" presStyleIdx="2" presStyleCnt="3">
        <dgm:presLayoutVars>
          <dgm:bulletEnabled val="1"/>
        </dgm:presLayoutVars>
      </dgm:prSet>
      <dgm:spPr/>
      <dgm:t>
        <a:bodyPr/>
        <a:lstStyle/>
        <a:p>
          <a:endParaRPr lang="en-US"/>
        </a:p>
      </dgm:t>
    </dgm:pt>
  </dgm:ptLst>
  <dgm:cxnLst>
    <dgm:cxn modelId="{5A96532C-6746-425E-9481-8F819F19CBDB}" type="presOf" srcId="{80F0C679-5020-4829-9F3E-EF95D2985073}" destId="{54C464AE-5367-4B56-8277-135782C9FA20}" srcOrd="0" destOrd="0" presId="urn:microsoft.com/office/officeart/2005/8/layout/process1"/>
    <dgm:cxn modelId="{EDFD9882-7B2A-4D29-9DEB-064C2789B015}" type="presOf" srcId="{E364ECE0-FE03-48BC-9ACB-7509DA793C97}" destId="{194AF259-D603-4D6F-9FD5-53A2C712D973}"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63191169-D73B-4365-91B6-F3AFEB14895E}" type="presOf" srcId="{2CCEC36D-C4EF-4315-B550-6E34012BBAC9}" destId="{650058EE-C019-4CBD-A2A4-18ED1EDA198F}" srcOrd="0" destOrd="0" presId="urn:microsoft.com/office/officeart/2005/8/layout/process1"/>
    <dgm:cxn modelId="{3700BB45-1B17-438B-B323-1E1A9D5D08EA}" type="presOf" srcId="{849B8E9E-3996-4DE0-8E7C-E1640935B46C}" destId="{60349133-E4EB-4C98-BC2B-B45A0F6E3000}" srcOrd="0"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2A0BD617-9BA7-4CB4-8D07-330AC3F52192}" type="presOf" srcId="{1F92CC44-40E4-4C34-AD9D-2A78FABBCF38}" destId="{2D0B1444-B47C-4DB3-9D9C-AC96207BAC9D}" srcOrd="0" destOrd="0" presId="urn:microsoft.com/office/officeart/2005/8/layout/process1"/>
    <dgm:cxn modelId="{9ADC0F74-5FD6-43FB-A4FA-48D5D2401742}" type="presOf" srcId="{94C66540-9EA9-4167-9449-92F918F0EF31}" destId="{476720B0-CEEC-46EE-A982-19852EF3AEF5}" srcOrd="0" destOrd="0" presId="urn:microsoft.com/office/officeart/2005/8/layout/process1"/>
    <dgm:cxn modelId="{78666AF5-4867-48A9-B785-BDC2F67300E2}" type="presOf" srcId="{80F0C679-5020-4829-9F3E-EF95D2985073}" destId="{2C34EB04-B727-4A03-890A-7D6CCE6D6C57}" srcOrd="1" destOrd="0" presId="urn:microsoft.com/office/officeart/2005/8/layout/process1"/>
    <dgm:cxn modelId="{BC66280E-2660-468D-8544-70991D57B54F}" type="presOf" srcId="{1F92CC44-40E4-4C34-AD9D-2A78FABBCF38}" destId="{77E951E8-8AD1-4560-B57B-81C4F385B77E}" srcOrd="1"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5EFB8E7A-797E-476B-A61D-8ACFC37AE134}" type="presParOf" srcId="{60349133-E4EB-4C98-BC2B-B45A0F6E3000}" destId="{476720B0-CEEC-46EE-A982-19852EF3AEF5}" srcOrd="0" destOrd="0" presId="urn:microsoft.com/office/officeart/2005/8/layout/process1"/>
    <dgm:cxn modelId="{C91A463F-B0F2-4ADE-9E4C-CF6AA72488F5}" type="presParOf" srcId="{60349133-E4EB-4C98-BC2B-B45A0F6E3000}" destId="{54C464AE-5367-4B56-8277-135782C9FA20}" srcOrd="1" destOrd="0" presId="urn:microsoft.com/office/officeart/2005/8/layout/process1"/>
    <dgm:cxn modelId="{090AB106-86E0-4E94-909F-978AA4C11D97}" type="presParOf" srcId="{54C464AE-5367-4B56-8277-135782C9FA20}" destId="{2C34EB04-B727-4A03-890A-7D6CCE6D6C57}" srcOrd="0" destOrd="0" presId="urn:microsoft.com/office/officeart/2005/8/layout/process1"/>
    <dgm:cxn modelId="{D2D20BB5-6E1A-4E65-BD4B-5ED439B26603}" type="presParOf" srcId="{60349133-E4EB-4C98-BC2B-B45A0F6E3000}" destId="{194AF259-D603-4D6F-9FD5-53A2C712D973}" srcOrd="2" destOrd="0" presId="urn:microsoft.com/office/officeart/2005/8/layout/process1"/>
    <dgm:cxn modelId="{FB55E050-8F0C-4559-817F-E177AEC7C889}" type="presParOf" srcId="{60349133-E4EB-4C98-BC2B-B45A0F6E3000}" destId="{2D0B1444-B47C-4DB3-9D9C-AC96207BAC9D}" srcOrd="3" destOrd="0" presId="urn:microsoft.com/office/officeart/2005/8/layout/process1"/>
    <dgm:cxn modelId="{D281DC0A-1837-46CF-86BB-155ABE894DC7}" type="presParOf" srcId="{2D0B1444-B47C-4DB3-9D9C-AC96207BAC9D}" destId="{77E951E8-8AD1-4560-B57B-81C4F385B77E}" srcOrd="0" destOrd="0" presId="urn:microsoft.com/office/officeart/2005/8/layout/process1"/>
    <dgm:cxn modelId="{8CF84BE1-DB65-4C3C-B300-382A2E0CA16B}" type="presParOf" srcId="{60349133-E4EB-4C98-BC2B-B45A0F6E3000}" destId="{650058EE-C019-4CBD-A2A4-18ED1EDA198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FFFF00"/>
        </a:solidFill>
        <a:ln w="38100">
          <a:solidFill>
            <a:srgbClr val="0000CC"/>
          </a:solidFill>
        </a:ln>
      </dgm:spPr>
      <dgm:t>
        <a:bodyPr/>
        <a:lstStyle/>
        <a:p>
          <a:r>
            <a:rPr lang="en-US" b="1" dirty="0" smtClean="0"/>
            <a:t>Identify interests and preferences</a:t>
          </a:r>
          <a:endParaRPr lang="en-US" b="1"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 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a:ln/>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60349133-E4EB-4C98-BC2B-B45A0F6E3000}" type="pres">
      <dgm:prSet presAssocID="{849B8E9E-3996-4DE0-8E7C-E1640935B46C}" presName="Name0" presStyleCnt="0">
        <dgm:presLayoutVars>
          <dgm:dir/>
          <dgm:resizeHandles val="exact"/>
        </dgm:presLayoutVars>
      </dgm:prSet>
      <dgm:spPr/>
    </dgm:pt>
    <dgm:pt modelId="{476720B0-CEEC-46EE-A982-19852EF3AEF5}" type="pres">
      <dgm:prSet presAssocID="{94C66540-9EA9-4167-9449-92F918F0EF31}" presName="node" presStyleLbl="node1" presStyleIdx="0" presStyleCnt="3">
        <dgm:presLayoutVars>
          <dgm:bulletEnabled val="1"/>
        </dgm:presLayoutVars>
      </dgm:prSet>
      <dgm:spPr/>
      <dgm:t>
        <a:bodyPr/>
        <a:lstStyle/>
        <a:p>
          <a:endParaRPr lang="en-US"/>
        </a:p>
      </dgm:t>
    </dgm:pt>
    <dgm:pt modelId="{54C464AE-5367-4B56-8277-135782C9FA20}" type="pres">
      <dgm:prSet presAssocID="{80F0C679-5020-4829-9F3E-EF95D2985073}" presName="sibTrans" presStyleLbl="sibTrans2D1" presStyleIdx="0" presStyleCnt="2"/>
      <dgm:spPr/>
      <dgm:t>
        <a:bodyPr/>
        <a:lstStyle/>
        <a:p>
          <a:endParaRPr lang="en-US"/>
        </a:p>
      </dgm:t>
    </dgm:pt>
    <dgm:pt modelId="{2C34EB04-B727-4A03-890A-7D6CCE6D6C57}" type="pres">
      <dgm:prSet presAssocID="{80F0C679-5020-4829-9F3E-EF95D2985073}" presName="connectorText" presStyleLbl="sibTrans2D1" presStyleIdx="0" presStyleCnt="2"/>
      <dgm:spPr/>
      <dgm:t>
        <a:bodyPr/>
        <a:lstStyle/>
        <a:p>
          <a:endParaRPr lang="en-US"/>
        </a:p>
      </dgm:t>
    </dgm:pt>
    <dgm:pt modelId="{194AF259-D603-4D6F-9FD5-53A2C712D973}" type="pres">
      <dgm:prSet presAssocID="{E364ECE0-FE03-48BC-9ACB-7509DA793C97}" presName="node" presStyleLbl="node1" presStyleIdx="1" presStyleCnt="3">
        <dgm:presLayoutVars>
          <dgm:bulletEnabled val="1"/>
        </dgm:presLayoutVars>
      </dgm:prSet>
      <dgm:spPr/>
      <dgm:t>
        <a:bodyPr/>
        <a:lstStyle/>
        <a:p>
          <a:endParaRPr lang="en-US"/>
        </a:p>
      </dgm:t>
    </dgm:pt>
    <dgm:pt modelId="{2D0B1444-B47C-4DB3-9D9C-AC96207BAC9D}" type="pres">
      <dgm:prSet presAssocID="{1F92CC44-40E4-4C34-AD9D-2A78FABBCF38}" presName="sibTrans" presStyleLbl="sibTrans2D1" presStyleIdx="1" presStyleCnt="2"/>
      <dgm:spPr/>
      <dgm:t>
        <a:bodyPr/>
        <a:lstStyle/>
        <a:p>
          <a:endParaRPr lang="en-US"/>
        </a:p>
      </dgm:t>
    </dgm:pt>
    <dgm:pt modelId="{77E951E8-8AD1-4560-B57B-81C4F385B77E}" type="pres">
      <dgm:prSet presAssocID="{1F92CC44-40E4-4C34-AD9D-2A78FABBCF38}" presName="connectorText" presStyleLbl="sibTrans2D1" presStyleIdx="1" presStyleCnt="2"/>
      <dgm:spPr/>
      <dgm:t>
        <a:bodyPr/>
        <a:lstStyle/>
        <a:p>
          <a:endParaRPr lang="en-US"/>
        </a:p>
      </dgm:t>
    </dgm:pt>
    <dgm:pt modelId="{650058EE-C019-4CBD-A2A4-18ED1EDA198F}" type="pres">
      <dgm:prSet presAssocID="{2CCEC36D-C4EF-4315-B550-6E34012BBAC9}" presName="node" presStyleLbl="node1" presStyleIdx="2" presStyleCnt="3">
        <dgm:presLayoutVars>
          <dgm:bulletEnabled val="1"/>
        </dgm:presLayoutVars>
      </dgm:prSet>
      <dgm:spPr/>
      <dgm:t>
        <a:bodyPr/>
        <a:lstStyle/>
        <a:p>
          <a:endParaRPr lang="en-US"/>
        </a:p>
      </dgm:t>
    </dgm:pt>
  </dgm:ptLst>
  <dgm:cxnLst>
    <dgm:cxn modelId="{82C8758E-7D5F-404F-920B-E52DDF0D2D3C}" type="presOf" srcId="{94C66540-9EA9-4167-9449-92F918F0EF31}" destId="{476720B0-CEEC-46EE-A982-19852EF3AEF5}" srcOrd="0" destOrd="0" presId="urn:microsoft.com/office/officeart/2005/8/layout/process1"/>
    <dgm:cxn modelId="{277D95D5-64D2-4B94-8E86-AC7DD5558FC3}" type="presOf" srcId="{80F0C679-5020-4829-9F3E-EF95D2985073}" destId="{54C464AE-5367-4B56-8277-135782C9FA20}"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CC132F25-D39D-4A51-9673-355E8804CCE8}" type="presOf" srcId="{80F0C679-5020-4829-9F3E-EF95D2985073}" destId="{2C34EB04-B727-4A03-890A-7D6CCE6D6C57}" srcOrd="1" destOrd="0" presId="urn:microsoft.com/office/officeart/2005/8/layout/process1"/>
    <dgm:cxn modelId="{2C03B57B-BF40-4F92-AEDC-3CFC7F3AA89C}" type="presOf" srcId="{849B8E9E-3996-4DE0-8E7C-E1640935B46C}" destId="{60349133-E4EB-4C98-BC2B-B45A0F6E3000}" srcOrd="0" destOrd="0" presId="urn:microsoft.com/office/officeart/2005/8/layout/process1"/>
    <dgm:cxn modelId="{9FC8BAE3-E4C7-4CEC-93AD-EA07075F845D}" type="presOf" srcId="{2CCEC36D-C4EF-4315-B550-6E34012BBAC9}" destId="{650058EE-C019-4CBD-A2A4-18ED1EDA198F}" srcOrd="0" destOrd="0" presId="urn:microsoft.com/office/officeart/2005/8/layout/process1"/>
    <dgm:cxn modelId="{F1E8FD49-1CE8-4467-BC70-9EF247159C47}" type="presOf" srcId="{1F92CC44-40E4-4C34-AD9D-2A78FABBCF38}" destId="{2D0B1444-B47C-4DB3-9D9C-AC96207BAC9D}" srcOrd="0" destOrd="0" presId="urn:microsoft.com/office/officeart/2005/8/layout/process1"/>
    <dgm:cxn modelId="{8E367C50-FF0E-4340-9216-CA6ADFC80690}" type="presOf" srcId="{1F92CC44-40E4-4C34-AD9D-2A78FABBCF38}" destId="{77E951E8-8AD1-4560-B57B-81C4F385B77E}"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2B54CEC7-98F1-43A8-8768-BD0B7CCB0959}" type="presOf" srcId="{E364ECE0-FE03-48BC-9ACB-7509DA793C97}" destId="{194AF259-D603-4D6F-9FD5-53A2C712D973}"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C4BAC67A-8F68-4FF0-927D-691F36397E0A}" type="presParOf" srcId="{60349133-E4EB-4C98-BC2B-B45A0F6E3000}" destId="{476720B0-CEEC-46EE-A982-19852EF3AEF5}" srcOrd="0" destOrd="0" presId="urn:microsoft.com/office/officeart/2005/8/layout/process1"/>
    <dgm:cxn modelId="{A6896E57-65E4-4DB7-BE91-517D983BBA4C}" type="presParOf" srcId="{60349133-E4EB-4C98-BC2B-B45A0F6E3000}" destId="{54C464AE-5367-4B56-8277-135782C9FA20}" srcOrd="1" destOrd="0" presId="urn:microsoft.com/office/officeart/2005/8/layout/process1"/>
    <dgm:cxn modelId="{D5CDB342-DC21-4EB3-821A-9D404F63ABBA}" type="presParOf" srcId="{54C464AE-5367-4B56-8277-135782C9FA20}" destId="{2C34EB04-B727-4A03-890A-7D6CCE6D6C57}" srcOrd="0" destOrd="0" presId="urn:microsoft.com/office/officeart/2005/8/layout/process1"/>
    <dgm:cxn modelId="{864FAAC5-DD11-4282-ABFD-225E437F9BFC}" type="presParOf" srcId="{60349133-E4EB-4C98-BC2B-B45A0F6E3000}" destId="{194AF259-D603-4D6F-9FD5-53A2C712D973}" srcOrd="2" destOrd="0" presId="urn:microsoft.com/office/officeart/2005/8/layout/process1"/>
    <dgm:cxn modelId="{0E72C717-178D-4123-A6CF-44FE1EE6EFB3}" type="presParOf" srcId="{60349133-E4EB-4C98-BC2B-B45A0F6E3000}" destId="{2D0B1444-B47C-4DB3-9D9C-AC96207BAC9D}" srcOrd="3" destOrd="0" presId="urn:microsoft.com/office/officeart/2005/8/layout/process1"/>
    <dgm:cxn modelId="{E7C68D26-D5F5-4443-8BCF-0ADF6D95D742}" type="presParOf" srcId="{2D0B1444-B47C-4DB3-9D9C-AC96207BAC9D}" destId="{77E951E8-8AD1-4560-B57B-81C4F385B77E}" srcOrd="0" destOrd="0" presId="urn:microsoft.com/office/officeart/2005/8/layout/process1"/>
    <dgm:cxn modelId="{7D4C2CEA-C1FD-4557-85B5-E85FBFDC2BD9}" type="presParOf" srcId="{60349133-E4EB-4C98-BC2B-B45A0F6E3000}" destId="{650058EE-C019-4CBD-A2A4-18ED1EDA198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a:ln/>
      </dgm:spPr>
      <dgm:t>
        <a:bodyPr/>
        <a:lstStyle/>
        <a:p>
          <a:r>
            <a:rPr lang="en-US" sz="2800" dirty="0" smtClean="0"/>
            <a:t>Identify interests and preferences</a:t>
          </a:r>
          <a:endParaRPr lang="en-US" sz="2700"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custT="1">
        <dgm:style>
          <a:lnRef idx="2">
            <a:schemeClr val="accent2"/>
          </a:lnRef>
          <a:fillRef idx="1">
            <a:schemeClr val="lt1"/>
          </a:fillRef>
          <a:effectRef idx="0">
            <a:schemeClr val="accent2"/>
          </a:effectRef>
          <a:fontRef idx="minor">
            <a:schemeClr val="dk1"/>
          </a:fontRef>
        </dgm:style>
      </dgm:prSet>
      <dgm:spPr>
        <a:solidFill>
          <a:srgbClr val="FFFF00"/>
        </a:solidFill>
        <a:ln w="57150"/>
      </dgm:spPr>
      <dgm:t>
        <a:bodyPr/>
        <a:lstStyle/>
        <a:p>
          <a:r>
            <a:rPr lang="en-US" sz="2800" b="1" dirty="0" smtClean="0"/>
            <a:t>Set post- secondary goals</a:t>
          </a:r>
          <a:endParaRPr lang="en-US" sz="2700" b="1"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sz="2800" dirty="0" smtClean="0"/>
            <a:t>Further assess aptitudes, abilities, skills</a:t>
          </a:r>
          <a:endParaRPr lang="en-US" sz="2700"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83AF439C-FCA1-4641-A2A7-AC8411E8F010}" type="pres">
      <dgm:prSet presAssocID="{849B8E9E-3996-4DE0-8E7C-E1640935B46C}" presName="Name0" presStyleCnt="0">
        <dgm:presLayoutVars>
          <dgm:dir/>
          <dgm:resizeHandles val="exact"/>
        </dgm:presLayoutVars>
      </dgm:prSet>
      <dgm:spPr/>
    </dgm:pt>
    <dgm:pt modelId="{36F75489-223A-476F-B1BD-81FDF96C8C5F}" type="pres">
      <dgm:prSet presAssocID="{94C66540-9EA9-4167-9449-92F918F0EF31}" presName="node" presStyleLbl="node1" presStyleIdx="0" presStyleCnt="3" custScaleX="102292" custScaleY="108409" custLinFactNeighborX="-1076" custLinFactNeighborY="-1319">
        <dgm:presLayoutVars>
          <dgm:bulletEnabled val="1"/>
        </dgm:presLayoutVars>
      </dgm:prSet>
      <dgm:spPr/>
      <dgm:t>
        <a:bodyPr/>
        <a:lstStyle/>
        <a:p>
          <a:endParaRPr lang="en-US"/>
        </a:p>
      </dgm:t>
    </dgm:pt>
    <dgm:pt modelId="{C2FCD09E-7643-41C5-8EB3-C5A2C72E863F}" type="pres">
      <dgm:prSet presAssocID="{80F0C679-5020-4829-9F3E-EF95D2985073}" presName="sibTrans" presStyleLbl="sibTrans2D1" presStyleIdx="0" presStyleCnt="2"/>
      <dgm:spPr/>
      <dgm:t>
        <a:bodyPr/>
        <a:lstStyle/>
        <a:p>
          <a:endParaRPr lang="en-US"/>
        </a:p>
      </dgm:t>
    </dgm:pt>
    <dgm:pt modelId="{6377AB3D-D827-437A-BC02-EA9F833EFE0C}" type="pres">
      <dgm:prSet presAssocID="{80F0C679-5020-4829-9F3E-EF95D2985073}" presName="connectorText" presStyleLbl="sibTrans2D1" presStyleIdx="0" presStyleCnt="2"/>
      <dgm:spPr/>
      <dgm:t>
        <a:bodyPr/>
        <a:lstStyle/>
        <a:p>
          <a:endParaRPr lang="en-US"/>
        </a:p>
      </dgm:t>
    </dgm:pt>
    <dgm:pt modelId="{B258357C-7022-46A3-AC9B-6FC936E81480}" type="pres">
      <dgm:prSet presAssocID="{E364ECE0-FE03-48BC-9ACB-7509DA793C97}" presName="node" presStyleLbl="node1" presStyleIdx="1" presStyleCnt="3" custScaleX="106498" custScaleY="111596">
        <dgm:presLayoutVars>
          <dgm:bulletEnabled val="1"/>
        </dgm:presLayoutVars>
      </dgm:prSet>
      <dgm:spPr/>
      <dgm:t>
        <a:bodyPr/>
        <a:lstStyle/>
        <a:p>
          <a:endParaRPr lang="en-US"/>
        </a:p>
      </dgm:t>
    </dgm:pt>
    <dgm:pt modelId="{F7EFB2D1-1EF8-45B8-8B0A-ED8FB7898BE6}" type="pres">
      <dgm:prSet presAssocID="{1F92CC44-40E4-4C34-AD9D-2A78FABBCF38}" presName="sibTrans" presStyleLbl="sibTrans2D1" presStyleIdx="1" presStyleCnt="2"/>
      <dgm:spPr/>
      <dgm:t>
        <a:bodyPr/>
        <a:lstStyle/>
        <a:p>
          <a:endParaRPr lang="en-US"/>
        </a:p>
      </dgm:t>
    </dgm:pt>
    <dgm:pt modelId="{F5637A6D-B515-48D1-AD91-96093701FE01}" type="pres">
      <dgm:prSet presAssocID="{1F92CC44-40E4-4C34-AD9D-2A78FABBCF38}" presName="connectorText" presStyleLbl="sibTrans2D1" presStyleIdx="1" presStyleCnt="2"/>
      <dgm:spPr/>
      <dgm:t>
        <a:bodyPr/>
        <a:lstStyle/>
        <a:p>
          <a:endParaRPr lang="en-US"/>
        </a:p>
      </dgm:t>
    </dgm:pt>
    <dgm:pt modelId="{0E7C1E10-3340-4A6B-A2C5-5FAB2D7106F2}" type="pres">
      <dgm:prSet presAssocID="{2CCEC36D-C4EF-4315-B550-6E34012BBAC9}" presName="node" presStyleLbl="node1" presStyleIdx="2" presStyleCnt="3" custScaleX="109745" custScaleY="105221">
        <dgm:presLayoutVars>
          <dgm:bulletEnabled val="1"/>
        </dgm:presLayoutVars>
      </dgm:prSet>
      <dgm:spPr/>
      <dgm:t>
        <a:bodyPr/>
        <a:lstStyle/>
        <a:p>
          <a:endParaRPr lang="en-US"/>
        </a:p>
      </dgm:t>
    </dgm:pt>
  </dgm:ptLst>
  <dgm:cxnLst>
    <dgm:cxn modelId="{474F7161-E72B-4FA5-BC57-7296B4CA9E4D}" type="presOf" srcId="{E364ECE0-FE03-48BC-9ACB-7509DA793C97}" destId="{B258357C-7022-46A3-AC9B-6FC936E81480}" srcOrd="0" destOrd="0" presId="urn:microsoft.com/office/officeart/2005/8/layout/process1"/>
    <dgm:cxn modelId="{D1897D0E-4DF1-4807-8F0F-556901CC2534}" type="presOf" srcId="{94C66540-9EA9-4167-9449-92F918F0EF31}" destId="{36F75489-223A-476F-B1BD-81FDF96C8C5F}"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9DA321D9-F53C-409C-97E0-FF8762C56CE5}" type="presOf" srcId="{2CCEC36D-C4EF-4315-B550-6E34012BBAC9}" destId="{0E7C1E10-3340-4A6B-A2C5-5FAB2D7106F2}" srcOrd="0" destOrd="0" presId="urn:microsoft.com/office/officeart/2005/8/layout/process1"/>
    <dgm:cxn modelId="{0DD78631-57E7-423C-B74E-1ACA6EA68A90}" type="presOf" srcId="{1F92CC44-40E4-4C34-AD9D-2A78FABBCF38}" destId="{F7EFB2D1-1EF8-45B8-8B0A-ED8FB7898BE6}" srcOrd="0" destOrd="0" presId="urn:microsoft.com/office/officeart/2005/8/layout/process1"/>
    <dgm:cxn modelId="{E9685A67-643F-47D7-92AA-901BAA2FB434}" type="presOf" srcId="{80F0C679-5020-4829-9F3E-EF95D2985073}" destId="{C2FCD09E-7643-41C5-8EB3-C5A2C72E863F}" srcOrd="0" destOrd="0" presId="urn:microsoft.com/office/officeart/2005/8/layout/process1"/>
    <dgm:cxn modelId="{032C1380-963D-4B2D-8A72-248AA3C69EA2}" type="presOf" srcId="{80F0C679-5020-4829-9F3E-EF95D2985073}" destId="{6377AB3D-D827-437A-BC02-EA9F833EFE0C}" srcOrd="1" destOrd="0" presId="urn:microsoft.com/office/officeart/2005/8/layout/process1"/>
    <dgm:cxn modelId="{E102A606-2472-4BA3-BAEB-8BE0649235CA}" type="presOf" srcId="{1F92CC44-40E4-4C34-AD9D-2A78FABBCF38}" destId="{F5637A6D-B515-48D1-AD91-96093701FE01}"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FCE84DCD-00B1-45A7-94A0-EDC83C86FE73}" type="presOf" srcId="{849B8E9E-3996-4DE0-8E7C-E1640935B46C}" destId="{83AF439C-FCA1-4641-A2A7-AC8411E8F010}"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00115506-E979-4DE0-969A-A4F2E5D7AE8F}" type="presParOf" srcId="{83AF439C-FCA1-4641-A2A7-AC8411E8F010}" destId="{36F75489-223A-476F-B1BD-81FDF96C8C5F}" srcOrd="0" destOrd="0" presId="urn:microsoft.com/office/officeart/2005/8/layout/process1"/>
    <dgm:cxn modelId="{2CCCA10B-9F1C-4001-BACD-EAE4E3BB7632}" type="presParOf" srcId="{83AF439C-FCA1-4641-A2A7-AC8411E8F010}" destId="{C2FCD09E-7643-41C5-8EB3-C5A2C72E863F}" srcOrd="1" destOrd="0" presId="urn:microsoft.com/office/officeart/2005/8/layout/process1"/>
    <dgm:cxn modelId="{2FC11725-1372-4EF9-AAB2-34E3CE8EE0E9}" type="presParOf" srcId="{C2FCD09E-7643-41C5-8EB3-C5A2C72E863F}" destId="{6377AB3D-D827-437A-BC02-EA9F833EFE0C}" srcOrd="0" destOrd="0" presId="urn:microsoft.com/office/officeart/2005/8/layout/process1"/>
    <dgm:cxn modelId="{8484FC7D-ED79-4E88-B314-536913BED80D}" type="presParOf" srcId="{83AF439C-FCA1-4641-A2A7-AC8411E8F010}" destId="{B258357C-7022-46A3-AC9B-6FC936E81480}" srcOrd="2" destOrd="0" presId="urn:microsoft.com/office/officeart/2005/8/layout/process1"/>
    <dgm:cxn modelId="{23A19568-CDCD-409F-A74C-19F3D8022FB1}" type="presParOf" srcId="{83AF439C-FCA1-4641-A2A7-AC8411E8F010}" destId="{F7EFB2D1-1EF8-45B8-8B0A-ED8FB7898BE6}" srcOrd="3" destOrd="0" presId="urn:microsoft.com/office/officeart/2005/8/layout/process1"/>
    <dgm:cxn modelId="{C5B9E8F2-682E-4DE8-8061-41D75F113F74}" type="presParOf" srcId="{F7EFB2D1-1EF8-45B8-8B0A-ED8FB7898BE6}" destId="{F5637A6D-B515-48D1-AD91-96093701FE01}" srcOrd="0" destOrd="0" presId="urn:microsoft.com/office/officeart/2005/8/layout/process1"/>
    <dgm:cxn modelId="{1CDF0DA9-908C-47D6-B216-E5CB35829E34}" type="presParOf" srcId="{83AF439C-FCA1-4641-A2A7-AC8411E8F010}" destId="{0E7C1E10-3340-4A6B-A2C5-5FAB2D7106F2}"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464588-13BA-42A7-B925-2CA1D098469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461B0CE-8AFE-4A54-BCB9-20F50C8A811A}">
      <dgm:prSet custT="1"/>
      <dgm:spPr>
        <a:solidFill>
          <a:srgbClr val="99CCFF"/>
        </a:solidFill>
      </dgm:spPr>
      <dgm:t>
        <a:bodyPr/>
        <a:lstStyle/>
        <a:p>
          <a:r>
            <a:rPr lang="en-US" sz="3100" dirty="0" smtClean="0">
              <a:solidFill>
                <a:schemeClr val="tx1"/>
              </a:solidFill>
            </a:rPr>
            <a:t>Post-secondary Education/Training</a:t>
          </a:r>
        </a:p>
      </dgm:t>
    </dgm:pt>
    <dgm:pt modelId="{0C7B2EE7-7468-4ED1-B197-722A78458869}" type="parTrans" cxnId="{2FF0015B-86B8-417C-A05A-6DC1B53BA254}">
      <dgm:prSet/>
      <dgm:spPr/>
      <dgm:t>
        <a:bodyPr/>
        <a:lstStyle/>
        <a:p>
          <a:endParaRPr lang="en-US"/>
        </a:p>
      </dgm:t>
    </dgm:pt>
    <dgm:pt modelId="{46BBF52D-BBD6-419A-9B31-4B4CF7024164}" type="sibTrans" cxnId="{2FF0015B-86B8-417C-A05A-6DC1B53BA254}">
      <dgm:prSet/>
      <dgm:spPr/>
      <dgm:t>
        <a:bodyPr/>
        <a:lstStyle/>
        <a:p>
          <a:endParaRPr lang="en-US"/>
        </a:p>
      </dgm:t>
    </dgm:pt>
    <dgm:pt modelId="{A80D3C2B-5CFC-45A4-8AA4-95F5BB004D20}">
      <dgm:prSet custT="1"/>
      <dgm:spPr>
        <a:solidFill>
          <a:srgbClr val="99CCFF"/>
        </a:solidFill>
      </dgm:spPr>
      <dgm:t>
        <a:bodyPr/>
        <a:lstStyle/>
        <a:p>
          <a:r>
            <a:rPr lang="en-US" sz="3200" dirty="0" smtClean="0">
              <a:solidFill>
                <a:schemeClr val="tx1"/>
              </a:solidFill>
            </a:rPr>
            <a:t>Employment</a:t>
          </a:r>
          <a:endParaRPr lang="en-US" sz="3100" dirty="0" smtClean="0">
            <a:solidFill>
              <a:schemeClr val="tx1"/>
            </a:solidFill>
          </a:endParaRPr>
        </a:p>
      </dgm:t>
    </dgm:pt>
    <dgm:pt modelId="{9C10C4C5-DB82-486B-A3A1-46B91897CE14}" type="parTrans" cxnId="{7265C1F4-EEB6-4E0E-B319-793194DF6411}">
      <dgm:prSet/>
      <dgm:spPr/>
      <dgm:t>
        <a:bodyPr/>
        <a:lstStyle/>
        <a:p>
          <a:endParaRPr lang="en-US"/>
        </a:p>
      </dgm:t>
    </dgm:pt>
    <dgm:pt modelId="{66BA3885-8EFA-4A97-BD45-BAD3F176E05B}" type="sibTrans" cxnId="{7265C1F4-EEB6-4E0E-B319-793194DF6411}">
      <dgm:prSet/>
      <dgm:spPr/>
      <dgm:t>
        <a:bodyPr/>
        <a:lstStyle/>
        <a:p>
          <a:endParaRPr lang="en-US"/>
        </a:p>
      </dgm:t>
    </dgm:pt>
    <dgm:pt modelId="{C4FE189E-A2DB-4A2E-B525-9E6624DFD32E}">
      <dgm:prSet custT="1"/>
      <dgm:spPr>
        <a:solidFill>
          <a:srgbClr val="99CCFF"/>
        </a:solidFill>
      </dgm:spPr>
      <dgm:t>
        <a:bodyPr/>
        <a:lstStyle/>
        <a:p>
          <a:r>
            <a:rPr lang="en-US" sz="3200" dirty="0" smtClean="0">
              <a:solidFill>
                <a:schemeClr val="tx1"/>
              </a:solidFill>
            </a:rPr>
            <a:t>Independent living</a:t>
          </a:r>
        </a:p>
      </dgm:t>
    </dgm:pt>
    <dgm:pt modelId="{3769DFDA-08B0-4BBC-879A-32F9FF737876}" type="parTrans" cxnId="{2D2B61B7-EA33-4779-B601-D55D21A4DE5B}">
      <dgm:prSet/>
      <dgm:spPr/>
      <dgm:t>
        <a:bodyPr/>
        <a:lstStyle/>
        <a:p>
          <a:endParaRPr lang="en-US"/>
        </a:p>
      </dgm:t>
    </dgm:pt>
    <dgm:pt modelId="{E786458B-A8A2-4BD2-81C8-505DA1A580EB}" type="sibTrans" cxnId="{2D2B61B7-EA33-4779-B601-D55D21A4DE5B}">
      <dgm:prSet/>
      <dgm:spPr/>
      <dgm:t>
        <a:bodyPr/>
        <a:lstStyle/>
        <a:p>
          <a:endParaRPr lang="en-US"/>
        </a:p>
      </dgm:t>
    </dgm:pt>
    <dgm:pt modelId="{5C21E0A9-61DD-403F-A95E-F952DC5C3F60}" type="pres">
      <dgm:prSet presAssocID="{56464588-13BA-42A7-B925-2CA1D0984690}" presName="linear" presStyleCnt="0">
        <dgm:presLayoutVars>
          <dgm:dir/>
          <dgm:animLvl val="lvl"/>
          <dgm:resizeHandles val="exact"/>
        </dgm:presLayoutVars>
      </dgm:prSet>
      <dgm:spPr/>
      <dgm:t>
        <a:bodyPr/>
        <a:lstStyle/>
        <a:p>
          <a:endParaRPr lang="en-US"/>
        </a:p>
      </dgm:t>
    </dgm:pt>
    <dgm:pt modelId="{A87D077D-8CE3-440A-8689-04D4CFED89F6}" type="pres">
      <dgm:prSet presAssocID="{F461B0CE-8AFE-4A54-BCB9-20F50C8A811A}" presName="parentLin" presStyleCnt="0"/>
      <dgm:spPr/>
    </dgm:pt>
    <dgm:pt modelId="{148A6472-4A6E-46CF-B246-1715FCDCC8B8}" type="pres">
      <dgm:prSet presAssocID="{F461B0CE-8AFE-4A54-BCB9-20F50C8A811A}" presName="parentLeftMargin" presStyleLbl="node1" presStyleIdx="0" presStyleCnt="3"/>
      <dgm:spPr/>
      <dgm:t>
        <a:bodyPr/>
        <a:lstStyle/>
        <a:p>
          <a:endParaRPr lang="en-US"/>
        </a:p>
      </dgm:t>
    </dgm:pt>
    <dgm:pt modelId="{762FB8B3-7213-4456-AE68-26C9CF830D8E}" type="pres">
      <dgm:prSet presAssocID="{F461B0CE-8AFE-4A54-BCB9-20F50C8A811A}" presName="parentText" presStyleLbl="node1" presStyleIdx="0" presStyleCnt="3" custScaleX="117857">
        <dgm:presLayoutVars>
          <dgm:chMax val="0"/>
          <dgm:bulletEnabled val="1"/>
        </dgm:presLayoutVars>
      </dgm:prSet>
      <dgm:spPr/>
      <dgm:t>
        <a:bodyPr/>
        <a:lstStyle/>
        <a:p>
          <a:endParaRPr lang="en-US"/>
        </a:p>
      </dgm:t>
    </dgm:pt>
    <dgm:pt modelId="{30790EB6-BBD2-45CB-AB8A-855906C40AEB}" type="pres">
      <dgm:prSet presAssocID="{F461B0CE-8AFE-4A54-BCB9-20F50C8A811A}" presName="negativeSpace" presStyleCnt="0"/>
      <dgm:spPr/>
    </dgm:pt>
    <dgm:pt modelId="{C0098ABF-FF1A-432C-9502-1B302D1B1E7B}" type="pres">
      <dgm:prSet presAssocID="{F461B0CE-8AFE-4A54-BCB9-20F50C8A811A}" presName="childText" presStyleLbl="conFgAcc1" presStyleIdx="0" presStyleCnt="3">
        <dgm:presLayoutVars>
          <dgm:bulletEnabled val="1"/>
        </dgm:presLayoutVars>
      </dgm:prSet>
      <dgm:spPr/>
    </dgm:pt>
    <dgm:pt modelId="{0D08779E-80B9-40C7-B31B-63CAF509B4DA}" type="pres">
      <dgm:prSet presAssocID="{46BBF52D-BBD6-419A-9B31-4B4CF7024164}" presName="spaceBetweenRectangles" presStyleCnt="0"/>
      <dgm:spPr/>
    </dgm:pt>
    <dgm:pt modelId="{B2489B65-F429-4AB2-AD43-B5EE064E7999}" type="pres">
      <dgm:prSet presAssocID="{A80D3C2B-5CFC-45A4-8AA4-95F5BB004D20}" presName="parentLin" presStyleCnt="0"/>
      <dgm:spPr/>
    </dgm:pt>
    <dgm:pt modelId="{2497CFDB-DA61-4693-A8B2-E8904B1248D6}" type="pres">
      <dgm:prSet presAssocID="{A80D3C2B-5CFC-45A4-8AA4-95F5BB004D20}" presName="parentLeftMargin" presStyleLbl="node1" presStyleIdx="0" presStyleCnt="3"/>
      <dgm:spPr/>
      <dgm:t>
        <a:bodyPr/>
        <a:lstStyle/>
        <a:p>
          <a:endParaRPr lang="en-US"/>
        </a:p>
      </dgm:t>
    </dgm:pt>
    <dgm:pt modelId="{D32BB50A-8276-4F7A-91A9-BAF42D967175}" type="pres">
      <dgm:prSet presAssocID="{A80D3C2B-5CFC-45A4-8AA4-95F5BB004D20}" presName="parentText" presStyleLbl="node1" presStyleIdx="1" presStyleCnt="3" custScaleX="117857">
        <dgm:presLayoutVars>
          <dgm:chMax val="0"/>
          <dgm:bulletEnabled val="1"/>
        </dgm:presLayoutVars>
      </dgm:prSet>
      <dgm:spPr/>
      <dgm:t>
        <a:bodyPr/>
        <a:lstStyle/>
        <a:p>
          <a:endParaRPr lang="en-US"/>
        </a:p>
      </dgm:t>
    </dgm:pt>
    <dgm:pt modelId="{684030BF-FDB9-4997-92E7-C06235B574F6}" type="pres">
      <dgm:prSet presAssocID="{A80D3C2B-5CFC-45A4-8AA4-95F5BB004D20}" presName="negativeSpace" presStyleCnt="0"/>
      <dgm:spPr/>
    </dgm:pt>
    <dgm:pt modelId="{211B9328-D538-4141-9A24-98DAC97519B3}" type="pres">
      <dgm:prSet presAssocID="{A80D3C2B-5CFC-45A4-8AA4-95F5BB004D20}" presName="childText" presStyleLbl="conFgAcc1" presStyleIdx="1" presStyleCnt="3">
        <dgm:presLayoutVars>
          <dgm:bulletEnabled val="1"/>
        </dgm:presLayoutVars>
      </dgm:prSet>
      <dgm:spPr/>
    </dgm:pt>
    <dgm:pt modelId="{68DC9608-BB47-42BB-92C6-90DE8928E422}" type="pres">
      <dgm:prSet presAssocID="{66BA3885-8EFA-4A97-BD45-BAD3F176E05B}" presName="spaceBetweenRectangles" presStyleCnt="0"/>
      <dgm:spPr/>
    </dgm:pt>
    <dgm:pt modelId="{AAA48643-AA76-4AC3-98FE-92621BCAA239}" type="pres">
      <dgm:prSet presAssocID="{C4FE189E-A2DB-4A2E-B525-9E6624DFD32E}" presName="parentLin" presStyleCnt="0"/>
      <dgm:spPr/>
    </dgm:pt>
    <dgm:pt modelId="{AA810FB5-F905-4058-8842-F66CE653DE02}" type="pres">
      <dgm:prSet presAssocID="{C4FE189E-A2DB-4A2E-B525-9E6624DFD32E}" presName="parentLeftMargin" presStyleLbl="node1" presStyleIdx="1" presStyleCnt="3"/>
      <dgm:spPr/>
      <dgm:t>
        <a:bodyPr/>
        <a:lstStyle/>
        <a:p>
          <a:endParaRPr lang="en-US"/>
        </a:p>
      </dgm:t>
    </dgm:pt>
    <dgm:pt modelId="{41D5A6B7-5959-4AC3-A603-405B288FFB7F}" type="pres">
      <dgm:prSet presAssocID="{C4FE189E-A2DB-4A2E-B525-9E6624DFD32E}" presName="parentText" presStyleLbl="node1" presStyleIdx="2" presStyleCnt="3" custScaleX="121429">
        <dgm:presLayoutVars>
          <dgm:chMax val="0"/>
          <dgm:bulletEnabled val="1"/>
        </dgm:presLayoutVars>
      </dgm:prSet>
      <dgm:spPr/>
      <dgm:t>
        <a:bodyPr/>
        <a:lstStyle/>
        <a:p>
          <a:endParaRPr lang="en-US"/>
        </a:p>
      </dgm:t>
    </dgm:pt>
    <dgm:pt modelId="{88044B22-350C-4045-B12B-5FB1D8CA7B1F}" type="pres">
      <dgm:prSet presAssocID="{C4FE189E-A2DB-4A2E-B525-9E6624DFD32E}" presName="negativeSpace" presStyleCnt="0"/>
      <dgm:spPr/>
    </dgm:pt>
    <dgm:pt modelId="{DC0D898E-84F9-480C-BA05-E029F51A528A}" type="pres">
      <dgm:prSet presAssocID="{C4FE189E-A2DB-4A2E-B525-9E6624DFD32E}" presName="childText" presStyleLbl="conFgAcc1" presStyleIdx="2" presStyleCnt="3">
        <dgm:presLayoutVars>
          <dgm:bulletEnabled val="1"/>
        </dgm:presLayoutVars>
      </dgm:prSet>
      <dgm:spPr/>
    </dgm:pt>
  </dgm:ptLst>
  <dgm:cxnLst>
    <dgm:cxn modelId="{6D5E6BC6-2DB5-469D-8411-57753AE9B61A}" type="presOf" srcId="{A80D3C2B-5CFC-45A4-8AA4-95F5BB004D20}" destId="{D32BB50A-8276-4F7A-91A9-BAF42D967175}" srcOrd="1" destOrd="0" presId="urn:microsoft.com/office/officeart/2005/8/layout/list1"/>
    <dgm:cxn modelId="{2D2B61B7-EA33-4779-B601-D55D21A4DE5B}" srcId="{56464588-13BA-42A7-B925-2CA1D0984690}" destId="{C4FE189E-A2DB-4A2E-B525-9E6624DFD32E}" srcOrd="2" destOrd="0" parTransId="{3769DFDA-08B0-4BBC-879A-32F9FF737876}" sibTransId="{E786458B-A8A2-4BD2-81C8-505DA1A580EB}"/>
    <dgm:cxn modelId="{AC286613-E1D5-4265-BA61-65D061CB3E76}" type="presOf" srcId="{A80D3C2B-5CFC-45A4-8AA4-95F5BB004D20}" destId="{2497CFDB-DA61-4693-A8B2-E8904B1248D6}" srcOrd="0" destOrd="0" presId="urn:microsoft.com/office/officeart/2005/8/layout/list1"/>
    <dgm:cxn modelId="{0B59C1B9-C2FE-4B0B-AF35-5A2D5B0E554C}" type="presOf" srcId="{C4FE189E-A2DB-4A2E-B525-9E6624DFD32E}" destId="{41D5A6B7-5959-4AC3-A603-405B288FFB7F}" srcOrd="1" destOrd="0" presId="urn:microsoft.com/office/officeart/2005/8/layout/list1"/>
    <dgm:cxn modelId="{2FF0015B-86B8-417C-A05A-6DC1B53BA254}" srcId="{56464588-13BA-42A7-B925-2CA1D0984690}" destId="{F461B0CE-8AFE-4A54-BCB9-20F50C8A811A}" srcOrd="0" destOrd="0" parTransId="{0C7B2EE7-7468-4ED1-B197-722A78458869}" sibTransId="{46BBF52D-BBD6-419A-9B31-4B4CF7024164}"/>
    <dgm:cxn modelId="{2DAE4A3F-AE0F-43A3-B89E-A96A8A49EEC2}" type="presOf" srcId="{56464588-13BA-42A7-B925-2CA1D0984690}" destId="{5C21E0A9-61DD-403F-A95E-F952DC5C3F60}" srcOrd="0" destOrd="0" presId="urn:microsoft.com/office/officeart/2005/8/layout/list1"/>
    <dgm:cxn modelId="{525D7CB6-1560-4605-9049-35AC91C064F8}" type="presOf" srcId="{F461B0CE-8AFE-4A54-BCB9-20F50C8A811A}" destId="{762FB8B3-7213-4456-AE68-26C9CF830D8E}" srcOrd="1" destOrd="0" presId="urn:microsoft.com/office/officeart/2005/8/layout/list1"/>
    <dgm:cxn modelId="{7265C1F4-EEB6-4E0E-B319-793194DF6411}" srcId="{56464588-13BA-42A7-B925-2CA1D0984690}" destId="{A80D3C2B-5CFC-45A4-8AA4-95F5BB004D20}" srcOrd="1" destOrd="0" parTransId="{9C10C4C5-DB82-486B-A3A1-46B91897CE14}" sibTransId="{66BA3885-8EFA-4A97-BD45-BAD3F176E05B}"/>
    <dgm:cxn modelId="{85669BBD-B263-4A11-8DB8-2C689212D70D}" type="presOf" srcId="{F461B0CE-8AFE-4A54-BCB9-20F50C8A811A}" destId="{148A6472-4A6E-46CF-B246-1715FCDCC8B8}" srcOrd="0" destOrd="0" presId="urn:microsoft.com/office/officeart/2005/8/layout/list1"/>
    <dgm:cxn modelId="{59758625-670B-4097-89A8-76B46F9186CE}" type="presOf" srcId="{C4FE189E-A2DB-4A2E-B525-9E6624DFD32E}" destId="{AA810FB5-F905-4058-8842-F66CE653DE02}" srcOrd="0" destOrd="0" presId="urn:microsoft.com/office/officeart/2005/8/layout/list1"/>
    <dgm:cxn modelId="{1DE14857-D7F9-4BA0-BC8E-2B4A524880F0}" type="presParOf" srcId="{5C21E0A9-61DD-403F-A95E-F952DC5C3F60}" destId="{A87D077D-8CE3-440A-8689-04D4CFED89F6}" srcOrd="0" destOrd="0" presId="urn:microsoft.com/office/officeart/2005/8/layout/list1"/>
    <dgm:cxn modelId="{088222D6-4D69-4330-8C83-BA8514BE7E3E}" type="presParOf" srcId="{A87D077D-8CE3-440A-8689-04D4CFED89F6}" destId="{148A6472-4A6E-46CF-B246-1715FCDCC8B8}" srcOrd="0" destOrd="0" presId="urn:microsoft.com/office/officeart/2005/8/layout/list1"/>
    <dgm:cxn modelId="{D61E518E-B872-4A53-B96A-726D427BC419}" type="presParOf" srcId="{A87D077D-8CE3-440A-8689-04D4CFED89F6}" destId="{762FB8B3-7213-4456-AE68-26C9CF830D8E}" srcOrd="1" destOrd="0" presId="urn:microsoft.com/office/officeart/2005/8/layout/list1"/>
    <dgm:cxn modelId="{A64FB48E-CC05-4530-B4B0-DC5D2C612756}" type="presParOf" srcId="{5C21E0A9-61DD-403F-A95E-F952DC5C3F60}" destId="{30790EB6-BBD2-45CB-AB8A-855906C40AEB}" srcOrd="1" destOrd="0" presId="urn:microsoft.com/office/officeart/2005/8/layout/list1"/>
    <dgm:cxn modelId="{A223E732-301C-4CD4-8428-5ECDBDF180C9}" type="presParOf" srcId="{5C21E0A9-61DD-403F-A95E-F952DC5C3F60}" destId="{C0098ABF-FF1A-432C-9502-1B302D1B1E7B}" srcOrd="2" destOrd="0" presId="urn:microsoft.com/office/officeart/2005/8/layout/list1"/>
    <dgm:cxn modelId="{4F125527-E2A5-423C-B0B7-106B78DD5365}" type="presParOf" srcId="{5C21E0A9-61DD-403F-A95E-F952DC5C3F60}" destId="{0D08779E-80B9-40C7-B31B-63CAF509B4DA}" srcOrd="3" destOrd="0" presId="urn:microsoft.com/office/officeart/2005/8/layout/list1"/>
    <dgm:cxn modelId="{A38F38CF-C4BA-4E86-91AC-2A2DF2CD4CF6}" type="presParOf" srcId="{5C21E0A9-61DD-403F-A95E-F952DC5C3F60}" destId="{B2489B65-F429-4AB2-AD43-B5EE064E7999}" srcOrd="4" destOrd="0" presId="urn:microsoft.com/office/officeart/2005/8/layout/list1"/>
    <dgm:cxn modelId="{115BF909-9B9B-4EF8-92C4-AA970C3C81A1}" type="presParOf" srcId="{B2489B65-F429-4AB2-AD43-B5EE064E7999}" destId="{2497CFDB-DA61-4693-A8B2-E8904B1248D6}" srcOrd="0" destOrd="0" presId="urn:microsoft.com/office/officeart/2005/8/layout/list1"/>
    <dgm:cxn modelId="{0C324C80-3770-402A-9BBD-30192E362459}" type="presParOf" srcId="{B2489B65-F429-4AB2-AD43-B5EE064E7999}" destId="{D32BB50A-8276-4F7A-91A9-BAF42D967175}" srcOrd="1" destOrd="0" presId="urn:microsoft.com/office/officeart/2005/8/layout/list1"/>
    <dgm:cxn modelId="{45C374BD-C20B-402D-960C-4764D283EC7B}" type="presParOf" srcId="{5C21E0A9-61DD-403F-A95E-F952DC5C3F60}" destId="{684030BF-FDB9-4997-92E7-C06235B574F6}" srcOrd="5" destOrd="0" presId="urn:microsoft.com/office/officeart/2005/8/layout/list1"/>
    <dgm:cxn modelId="{B7EE32F2-9BCE-4720-B096-A273201182D0}" type="presParOf" srcId="{5C21E0A9-61DD-403F-A95E-F952DC5C3F60}" destId="{211B9328-D538-4141-9A24-98DAC97519B3}" srcOrd="6" destOrd="0" presId="urn:microsoft.com/office/officeart/2005/8/layout/list1"/>
    <dgm:cxn modelId="{40CB8EEE-C330-4088-872B-735C6F0DC082}" type="presParOf" srcId="{5C21E0A9-61DD-403F-A95E-F952DC5C3F60}" destId="{68DC9608-BB47-42BB-92C6-90DE8928E422}" srcOrd="7" destOrd="0" presId="urn:microsoft.com/office/officeart/2005/8/layout/list1"/>
    <dgm:cxn modelId="{63F9AA46-F792-4F3F-8FF8-B02617A57AA8}" type="presParOf" srcId="{5C21E0A9-61DD-403F-A95E-F952DC5C3F60}" destId="{AAA48643-AA76-4AC3-98FE-92621BCAA239}" srcOrd="8" destOrd="0" presId="urn:microsoft.com/office/officeart/2005/8/layout/list1"/>
    <dgm:cxn modelId="{9A03235A-FA3C-4376-83D1-6E1F12741507}" type="presParOf" srcId="{AAA48643-AA76-4AC3-98FE-92621BCAA239}" destId="{AA810FB5-F905-4058-8842-F66CE653DE02}" srcOrd="0" destOrd="0" presId="urn:microsoft.com/office/officeart/2005/8/layout/list1"/>
    <dgm:cxn modelId="{9CFF43C7-2780-4DA8-A614-841C0E5D05C6}" type="presParOf" srcId="{AAA48643-AA76-4AC3-98FE-92621BCAA239}" destId="{41D5A6B7-5959-4AC3-A603-405B288FFB7F}" srcOrd="1" destOrd="0" presId="urn:microsoft.com/office/officeart/2005/8/layout/list1"/>
    <dgm:cxn modelId="{74DE9AD7-55EA-42EB-8D9D-9EB78019959C}" type="presParOf" srcId="{5C21E0A9-61DD-403F-A95E-F952DC5C3F60}" destId="{88044B22-350C-4045-B12B-5FB1D8CA7B1F}" srcOrd="9" destOrd="0" presId="urn:microsoft.com/office/officeart/2005/8/layout/list1"/>
    <dgm:cxn modelId="{8C1B9C29-8FEF-4582-A39D-4A3551607609}" type="presParOf" srcId="{5C21E0A9-61DD-403F-A95E-F952DC5C3F60}" destId="{DC0D898E-84F9-480C-BA05-E029F51A528A}"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A0E8B6-8215-4DB4-9872-5A4006F54D23}"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n-US"/>
        </a:p>
      </dgm:t>
    </dgm:pt>
    <dgm:pt modelId="{9675D12E-B80F-4A1F-8C8F-ACC840F61793}">
      <dgm:prSet phldrT="[Text]" custT="1"/>
      <dgm:spPr/>
      <dgm:t>
        <a:bodyPr/>
        <a:lstStyle/>
        <a:p>
          <a:r>
            <a:rPr lang="en-US" sz="2800" b="0" i="1" dirty="0" smtClean="0">
              <a:latin typeface="+mn-lt"/>
            </a:rPr>
            <a:t>Essential Question:  </a:t>
          </a:r>
          <a:r>
            <a:rPr lang="en-US" sz="2800" b="0" i="1" dirty="0" smtClean="0"/>
            <a:t>Given the data we have, do we anticipate that the student will need supports to prepare to meet her goals for living in and accessing  the community-- whether independently, with family support, or with agency support?</a:t>
          </a:r>
        </a:p>
        <a:p>
          <a:endParaRPr lang="en-US" sz="500" b="0" i="1" dirty="0"/>
        </a:p>
      </dgm:t>
    </dgm:pt>
    <dgm:pt modelId="{4C1BB202-ECE2-444E-B69C-2FA51F7A25FC}" type="parTrans" cxnId="{9B7CDC41-81D3-4CB3-B876-C2D73D35E8D2}">
      <dgm:prSet/>
      <dgm:spPr/>
      <dgm:t>
        <a:bodyPr/>
        <a:lstStyle/>
        <a:p>
          <a:endParaRPr lang="en-US"/>
        </a:p>
      </dgm:t>
    </dgm:pt>
    <dgm:pt modelId="{D5F5BFD5-26FB-424C-A69C-DDC6F400E403}" type="sibTrans" cxnId="{9B7CDC41-81D3-4CB3-B876-C2D73D35E8D2}">
      <dgm:prSet/>
      <dgm:spPr/>
      <dgm:t>
        <a:bodyPr/>
        <a:lstStyle/>
        <a:p>
          <a:endParaRPr lang="en-US"/>
        </a:p>
      </dgm:t>
    </dgm:pt>
    <dgm:pt modelId="{1A5860E5-FE41-4493-95B1-BC380D4B4132}" type="pres">
      <dgm:prSet presAssocID="{65A0E8B6-8215-4DB4-9872-5A4006F54D23}" presName="hierChild1" presStyleCnt="0">
        <dgm:presLayoutVars>
          <dgm:chPref val="1"/>
          <dgm:dir/>
          <dgm:animOne val="branch"/>
          <dgm:animLvl val="lvl"/>
          <dgm:resizeHandles/>
        </dgm:presLayoutVars>
      </dgm:prSet>
      <dgm:spPr/>
      <dgm:t>
        <a:bodyPr/>
        <a:lstStyle/>
        <a:p>
          <a:endParaRPr lang="en-US"/>
        </a:p>
      </dgm:t>
    </dgm:pt>
    <dgm:pt modelId="{3B804E1B-F153-4E8B-9467-0E32780347D7}" type="pres">
      <dgm:prSet presAssocID="{9675D12E-B80F-4A1F-8C8F-ACC840F61793}" presName="hierRoot1" presStyleCnt="0"/>
      <dgm:spPr/>
    </dgm:pt>
    <dgm:pt modelId="{C58BF11E-34EA-49BC-8626-E3E2A4D4884F}" type="pres">
      <dgm:prSet presAssocID="{9675D12E-B80F-4A1F-8C8F-ACC840F61793}" presName="composite" presStyleCnt="0"/>
      <dgm:spPr/>
    </dgm:pt>
    <dgm:pt modelId="{A149C962-866A-4F14-803F-24C794D6E8AF}" type="pres">
      <dgm:prSet presAssocID="{9675D12E-B80F-4A1F-8C8F-ACC840F61793}" presName="background" presStyleLbl="node0" presStyleIdx="0" presStyleCnt="1"/>
      <dgm:spPr/>
      <dgm:t>
        <a:bodyPr/>
        <a:lstStyle/>
        <a:p>
          <a:endParaRPr lang="en-US"/>
        </a:p>
      </dgm:t>
    </dgm:pt>
    <dgm:pt modelId="{57DCFC44-DC31-4DD9-A5E6-1920E81D5990}" type="pres">
      <dgm:prSet presAssocID="{9675D12E-B80F-4A1F-8C8F-ACC840F61793}" presName="text" presStyleLbl="fgAcc0" presStyleIdx="0" presStyleCnt="1" custScaleX="499898" custScaleY="276897" custLinFactNeighborX="-8917" custLinFactNeighborY="-39369">
        <dgm:presLayoutVars>
          <dgm:chPref val="3"/>
        </dgm:presLayoutVars>
      </dgm:prSet>
      <dgm:spPr/>
      <dgm:t>
        <a:bodyPr/>
        <a:lstStyle/>
        <a:p>
          <a:endParaRPr lang="en-US"/>
        </a:p>
      </dgm:t>
    </dgm:pt>
    <dgm:pt modelId="{8426F80C-AC70-4B38-84DB-EAA9DF7772B4}" type="pres">
      <dgm:prSet presAssocID="{9675D12E-B80F-4A1F-8C8F-ACC840F61793}" presName="hierChild2" presStyleCnt="0"/>
      <dgm:spPr/>
    </dgm:pt>
  </dgm:ptLst>
  <dgm:cxnLst>
    <dgm:cxn modelId="{62CDE527-F1D9-446E-A68F-4EEFE91031AE}" type="presOf" srcId="{65A0E8B6-8215-4DB4-9872-5A4006F54D23}" destId="{1A5860E5-FE41-4493-95B1-BC380D4B4132}" srcOrd="0" destOrd="0" presId="urn:microsoft.com/office/officeart/2005/8/layout/hierarchy1"/>
    <dgm:cxn modelId="{9B7CDC41-81D3-4CB3-B876-C2D73D35E8D2}" srcId="{65A0E8B6-8215-4DB4-9872-5A4006F54D23}" destId="{9675D12E-B80F-4A1F-8C8F-ACC840F61793}" srcOrd="0" destOrd="0" parTransId="{4C1BB202-ECE2-444E-B69C-2FA51F7A25FC}" sibTransId="{D5F5BFD5-26FB-424C-A69C-DDC6F400E403}"/>
    <dgm:cxn modelId="{85D4BC1A-5ED9-4351-90F4-62D0E401BF4C}" type="presOf" srcId="{9675D12E-B80F-4A1F-8C8F-ACC840F61793}" destId="{57DCFC44-DC31-4DD9-A5E6-1920E81D5990}" srcOrd="0" destOrd="0" presId="urn:microsoft.com/office/officeart/2005/8/layout/hierarchy1"/>
    <dgm:cxn modelId="{A73CD653-0BB9-4E1E-8B8B-242583C79D3F}" type="presParOf" srcId="{1A5860E5-FE41-4493-95B1-BC380D4B4132}" destId="{3B804E1B-F153-4E8B-9467-0E32780347D7}" srcOrd="0" destOrd="0" presId="urn:microsoft.com/office/officeart/2005/8/layout/hierarchy1"/>
    <dgm:cxn modelId="{38FDFF9A-7AD7-4B1D-A555-8865FFD17F0C}" type="presParOf" srcId="{3B804E1B-F153-4E8B-9467-0E32780347D7}" destId="{C58BF11E-34EA-49BC-8626-E3E2A4D4884F}" srcOrd="0" destOrd="0" presId="urn:microsoft.com/office/officeart/2005/8/layout/hierarchy1"/>
    <dgm:cxn modelId="{A1B2BD11-5467-45B0-BFFD-7A984BE419F8}" type="presParOf" srcId="{C58BF11E-34EA-49BC-8626-E3E2A4D4884F}" destId="{A149C962-866A-4F14-803F-24C794D6E8AF}" srcOrd="0" destOrd="0" presId="urn:microsoft.com/office/officeart/2005/8/layout/hierarchy1"/>
    <dgm:cxn modelId="{3A72C82C-26D2-4B22-9169-338FE1EC553A}" type="presParOf" srcId="{C58BF11E-34EA-49BC-8626-E3E2A4D4884F}" destId="{57DCFC44-DC31-4DD9-A5E6-1920E81D5990}" srcOrd="1" destOrd="0" presId="urn:microsoft.com/office/officeart/2005/8/layout/hierarchy1"/>
    <dgm:cxn modelId="{524ACC3C-E37B-45F1-AE71-F8D7D7F51AE8}" type="presParOf" srcId="{3B804E1B-F153-4E8B-9467-0E32780347D7}" destId="{8426F80C-AC70-4B38-84DB-EAA9DF7772B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A0E8B6-8215-4DB4-9872-5A4006F54D23}"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n-US"/>
        </a:p>
      </dgm:t>
    </dgm:pt>
    <dgm:pt modelId="{9675D12E-B80F-4A1F-8C8F-ACC840F61793}">
      <dgm:prSet phldrT="[Text]" custT="1"/>
      <dgm:spPr/>
      <dgm:t>
        <a:bodyPr/>
        <a:lstStyle/>
        <a:p>
          <a:r>
            <a:rPr lang="en-US" sz="2800" b="0" i="1" dirty="0" smtClean="0">
              <a:latin typeface="+mn-lt"/>
            </a:rPr>
            <a:t>Essential Question:  </a:t>
          </a:r>
          <a:r>
            <a:rPr lang="en-US" sz="2800" b="0" i="1" dirty="0" smtClean="0"/>
            <a:t>Given the data we have, do we anticipate that the student will need supports to prepare to meet her goals for living in and accessing  the community-- whether independently, with family support, or with agency support?  </a:t>
          </a:r>
          <a:endParaRPr lang="en-US" sz="700" b="0" i="1" dirty="0"/>
        </a:p>
      </dgm:t>
    </dgm:pt>
    <dgm:pt modelId="{4C1BB202-ECE2-444E-B69C-2FA51F7A25FC}" type="parTrans" cxnId="{9B7CDC41-81D3-4CB3-B876-C2D73D35E8D2}">
      <dgm:prSet/>
      <dgm:spPr/>
      <dgm:t>
        <a:bodyPr/>
        <a:lstStyle/>
        <a:p>
          <a:endParaRPr lang="en-US"/>
        </a:p>
      </dgm:t>
    </dgm:pt>
    <dgm:pt modelId="{D5F5BFD5-26FB-424C-A69C-DDC6F400E403}" type="sibTrans" cxnId="{9B7CDC41-81D3-4CB3-B876-C2D73D35E8D2}">
      <dgm:prSet/>
      <dgm:spPr/>
      <dgm:t>
        <a:bodyPr/>
        <a:lstStyle/>
        <a:p>
          <a:endParaRPr lang="en-US"/>
        </a:p>
      </dgm:t>
    </dgm:pt>
    <dgm:pt modelId="{CDF5DCDA-BA2E-4C23-8378-F50EEC2EDD1F}">
      <dgm:prSet phldrT="[Text]" custT="1"/>
      <dgm:spPr>
        <a:solidFill>
          <a:srgbClr val="FFFF99">
            <a:alpha val="90000"/>
          </a:srgbClr>
        </a:solidFill>
      </dgm:spPr>
      <dgm:t>
        <a:bodyPr/>
        <a:lstStyle/>
        <a:p>
          <a:r>
            <a:rPr lang="en-US" sz="2400" dirty="0" smtClean="0"/>
            <a:t>YES- student needs services and activities to meet her goals</a:t>
          </a:r>
          <a:endParaRPr lang="en-US" sz="800" dirty="0"/>
        </a:p>
      </dgm:t>
    </dgm:pt>
    <dgm:pt modelId="{D6702985-FFE4-4023-9E81-61135876A6C4}" type="parTrans" cxnId="{0D68761D-2C2A-46C6-B392-8A3E1B54D471}">
      <dgm:prSet/>
      <dgm:spPr/>
      <dgm:t>
        <a:bodyPr/>
        <a:lstStyle/>
        <a:p>
          <a:endParaRPr lang="en-US"/>
        </a:p>
      </dgm:t>
    </dgm:pt>
    <dgm:pt modelId="{879987D3-D7EF-45E1-9BA9-2F899468FE9F}" type="sibTrans" cxnId="{0D68761D-2C2A-46C6-B392-8A3E1B54D471}">
      <dgm:prSet/>
      <dgm:spPr/>
      <dgm:t>
        <a:bodyPr/>
        <a:lstStyle/>
        <a:p>
          <a:endParaRPr lang="en-US"/>
        </a:p>
      </dgm:t>
    </dgm:pt>
    <dgm:pt modelId="{A5742B3B-23CD-4160-9891-B97A029389BC}">
      <dgm:prSet phldrT="[Text]" custT="1"/>
      <dgm:spPr>
        <a:solidFill>
          <a:srgbClr val="FFFF99">
            <a:alpha val="90000"/>
          </a:srgbClr>
        </a:solidFill>
      </dgm:spPr>
      <dgm:t>
        <a:bodyPr/>
        <a:lstStyle/>
        <a:p>
          <a:pPr algn="l"/>
          <a:r>
            <a:rPr lang="en-US" sz="2400" dirty="0" smtClean="0"/>
            <a:t>List student’s goal in Grid</a:t>
          </a:r>
        </a:p>
        <a:p>
          <a:pPr algn="l"/>
          <a:r>
            <a:rPr lang="en-US" sz="2400" dirty="0" smtClean="0"/>
            <a:t>List services and activities to be provided</a:t>
          </a:r>
          <a:endParaRPr lang="en-US" sz="2000" dirty="0"/>
        </a:p>
      </dgm:t>
    </dgm:pt>
    <dgm:pt modelId="{E0D5256E-DBF5-4EA1-B96F-C2D45BA76752}" type="parTrans" cxnId="{3B99A26F-CE90-4F18-BB95-7DD92A8249BA}">
      <dgm:prSet/>
      <dgm:spPr/>
      <dgm:t>
        <a:bodyPr/>
        <a:lstStyle/>
        <a:p>
          <a:endParaRPr lang="en-US"/>
        </a:p>
      </dgm:t>
    </dgm:pt>
    <dgm:pt modelId="{B7E39FAE-BB13-4406-A091-AFB2760C5713}" type="sibTrans" cxnId="{3B99A26F-CE90-4F18-BB95-7DD92A8249BA}">
      <dgm:prSet/>
      <dgm:spPr/>
      <dgm:t>
        <a:bodyPr/>
        <a:lstStyle/>
        <a:p>
          <a:endParaRPr lang="en-US"/>
        </a:p>
      </dgm:t>
    </dgm:pt>
    <dgm:pt modelId="{20D7821D-F227-4DCF-8FC0-C0B9AFAB7466}">
      <dgm:prSet phldrT="[Text]" custT="1"/>
      <dgm:spPr>
        <a:solidFill>
          <a:srgbClr val="CCFFCC">
            <a:alpha val="89804"/>
          </a:srgbClr>
        </a:solidFill>
        <a:ln>
          <a:noFill/>
        </a:ln>
      </dgm:spPr>
      <dgm:t>
        <a:bodyPr/>
        <a:lstStyle/>
        <a:p>
          <a:r>
            <a:rPr lang="en-US" sz="2400" dirty="0" smtClean="0"/>
            <a:t>NO- data suggests student will not need services and activities for this area</a:t>
          </a:r>
          <a:endParaRPr lang="en-US" sz="1300" dirty="0"/>
        </a:p>
      </dgm:t>
    </dgm:pt>
    <dgm:pt modelId="{F40A2A35-F9D4-4A15-8CF7-321C27E8C94A}" type="parTrans" cxnId="{A1634D74-E7D6-4749-BB16-E1DB989F4A4F}">
      <dgm:prSet/>
      <dgm:spPr/>
      <dgm:t>
        <a:bodyPr/>
        <a:lstStyle/>
        <a:p>
          <a:endParaRPr lang="en-US"/>
        </a:p>
      </dgm:t>
    </dgm:pt>
    <dgm:pt modelId="{72485A8D-1B5E-4FB2-A61C-C4923D0CFBB4}" type="sibTrans" cxnId="{A1634D74-E7D6-4749-BB16-E1DB989F4A4F}">
      <dgm:prSet/>
      <dgm:spPr/>
      <dgm:t>
        <a:bodyPr/>
        <a:lstStyle/>
        <a:p>
          <a:endParaRPr lang="en-US"/>
        </a:p>
      </dgm:t>
    </dgm:pt>
    <dgm:pt modelId="{339E6FB5-BBA5-4095-A55D-67F8B7C9DC50}">
      <dgm:prSet phldrT="[Text]" custT="1"/>
      <dgm:spPr>
        <a:solidFill>
          <a:srgbClr val="CCFFCC">
            <a:alpha val="90000"/>
          </a:srgbClr>
        </a:solidFill>
      </dgm:spPr>
      <dgm:t>
        <a:bodyPr/>
        <a:lstStyle/>
        <a:p>
          <a:pPr algn="l"/>
          <a:r>
            <a:rPr lang="en-US" sz="2400" dirty="0" smtClean="0"/>
            <a:t>“The IEP team has determined that a goal &amp; services for this area are not needed at this time.”  </a:t>
          </a:r>
        </a:p>
        <a:p>
          <a:pPr algn="l"/>
          <a:r>
            <a:rPr lang="en-US" sz="2400" dirty="0" smtClean="0"/>
            <a:t>Leave rest of grid blank</a:t>
          </a:r>
          <a:r>
            <a:rPr lang="en-US" sz="2100" dirty="0" smtClean="0"/>
            <a:t>.</a:t>
          </a:r>
          <a:endParaRPr lang="en-US" sz="2100" dirty="0"/>
        </a:p>
      </dgm:t>
    </dgm:pt>
    <dgm:pt modelId="{0C8054EE-5F8C-4525-8D6E-4EA33B5D62EE}" type="parTrans" cxnId="{DB049EDC-0B82-4145-AF2A-2DB0F519CC2E}">
      <dgm:prSet/>
      <dgm:spPr/>
      <dgm:t>
        <a:bodyPr/>
        <a:lstStyle/>
        <a:p>
          <a:endParaRPr lang="en-US"/>
        </a:p>
      </dgm:t>
    </dgm:pt>
    <dgm:pt modelId="{AF839991-3B20-4EB2-ADDA-06DAF17303CE}" type="sibTrans" cxnId="{DB049EDC-0B82-4145-AF2A-2DB0F519CC2E}">
      <dgm:prSet/>
      <dgm:spPr/>
      <dgm:t>
        <a:bodyPr/>
        <a:lstStyle/>
        <a:p>
          <a:endParaRPr lang="en-US"/>
        </a:p>
      </dgm:t>
    </dgm:pt>
    <dgm:pt modelId="{1A5860E5-FE41-4493-95B1-BC380D4B4132}" type="pres">
      <dgm:prSet presAssocID="{65A0E8B6-8215-4DB4-9872-5A4006F54D23}" presName="hierChild1" presStyleCnt="0">
        <dgm:presLayoutVars>
          <dgm:chPref val="1"/>
          <dgm:dir/>
          <dgm:animOne val="branch"/>
          <dgm:animLvl val="lvl"/>
          <dgm:resizeHandles/>
        </dgm:presLayoutVars>
      </dgm:prSet>
      <dgm:spPr/>
      <dgm:t>
        <a:bodyPr/>
        <a:lstStyle/>
        <a:p>
          <a:endParaRPr lang="en-US"/>
        </a:p>
      </dgm:t>
    </dgm:pt>
    <dgm:pt modelId="{3B804E1B-F153-4E8B-9467-0E32780347D7}" type="pres">
      <dgm:prSet presAssocID="{9675D12E-B80F-4A1F-8C8F-ACC840F61793}" presName="hierRoot1" presStyleCnt="0"/>
      <dgm:spPr/>
    </dgm:pt>
    <dgm:pt modelId="{C58BF11E-34EA-49BC-8626-E3E2A4D4884F}" type="pres">
      <dgm:prSet presAssocID="{9675D12E-B80F-4A1F-8C8F-ACC840F61793}" presName="composite" presStyleCnt="0"/>
      <dgm:spPr/>
    </dgm:pt>
    <dgm:pt modelId="{A149C962-866A-4F14-803F-24C794D6E8AF}" type="pres">
      <dgm:prSet presAssocID="{9675D12E-B80F-4A1F-8C8F-ACC840F61793}" presName="background" presStyleLbl="node0" presStyleIdx="0" presStyleCnt="1"/>
      <dgm:spPr/>
    </dgm:pt>
    <dgm:pt modelId="{57DCFC44-DC31-4DD9-A5E6-1920E81D5990}" type="pres">
      <dgm:prSet presAssocID="{9675D12E-B80F-4A1F-8C8F-ACC840F61793}" presName="text" presStyleLbl="fgAcc0" presStyleIdx="0" presStyleCnt="1" custScaleX="610346" custScaleY="253900" custLinFactNeighborX="-19230" custLinFactNeighborY="-37484">
        <dgm:presLayoutVars>
          <dgm:chPref val="3"/>
        </dgm:presLayoutVars>
      </dgm:prSet>
      <dgm:spPr/>
      <dgm:t>
        <a:bodyPr/>
        <a:lstStyle/>
        <a:p>
          <a:endParaRPr lang="en-US"/>
        </a:p>
      </dgm:t>
    </dgm:pt>
    <dgm:pt modelId="{8426F80C-AC70-4B38-84DB-EAA9DF7772B4}" type="pres">
      <dgm:prSet presAssocID="{9675D12E-B80F-4A1F-8C8F-ACC840F61793}" presName="hierChild2" presStyleCnt="0"/>
      <dgm:spPr/>
    </dgm:pt>
    <dgm:pt modelId="{CA2720AB-AA41-42A4-8BA9-F1F559A0587A}" type="pres">
      <dgm:prSet presAssocID="{D6702985-FFE4-4023-9E81-61135876A6C4}" presName="Name10" presStyleLbl="parChTrans1D2" presStyleIdx="0" presStyleCnt="2"/>
      <dgm:spPr/>
      <dgm:t>
        <a:bodyPr/>
        <a:lstStyle/>
        <a:p>
          <a:endParaRPr lang="en-US"/>
        </a:p>
      </dgm:t>
    </dgm:pt>
    <dgm:pt modelId="{D00B8FD4-A086-449F-9EC3-0AED0E205884}" type="pres">
      <dgm:prSet presAssocID="{CDF5DCDA-BA2E-4C23-8378-F50EEC2EDD1F}" presName="hierRoot2" presStyleCnt="0"/>
      <dgm:spPr/>
    </dgm:pt>
    <dgm:pt modelId="{3DD26B94-F7F0-431D-8159-B1088440977E}" type="pres">
      <dgm:prSet presAssocID="{CDF5DCDA-BA2E-4C23-8378-F50EEC2EDD1F}" presName="composite2" presStyleCnt="0"/>
      <dgm:spPr/>
    </dgm:pt>
    <dgm:pt modelId="{A0485D06-C14D-4A41-8639-D34249936D0D}" type="pres">
      <dgm:prSet presAssocID="{CDF5DCDA-BA2E-4C23-8378-F50EEC2EDD1F}" presName="background2" presStyleLbl="node2" presStyleIdx="0" presStyleCnt="2"/>
      <dgm:spPr/>
    </dgm:pt>
    <dgm:pt modelId="{F3B38D32-264C-4006-B9A6-CDEEB49A757D}" type="pres">
      <dgm:prSet presAssocID="{CDF5DCDA-BA2E-4C23-8378-F50EEC2EDD1F}" presName="text2" presStyleLbl="fgAcc2" presStyleIdx="0" presStyleCnt="2" custScaleX="236288" custScaleY="136055">
        <dgm:presLayoutVars>
          <dgm:chPref val="3"/>
        </dgm:presLayoutVars>
      </dgm:prSet>
      <dgm:spPr/>
      <dgm:t>
        <a:bodyPr/>
        <a:lstStyle/>
        <a:p>
          <a:endParaRPr lang="en-US"/>
        </a:p>
      </dgm:t>
    </dgm:pt>
    <dgm:pt modelId="{E07950FD-4019-42D0-A61D-679A84D7DBD6}" type="pres">
      <dgm:prSet presAssocID="{CDF5DCDA-BA2E-4C23-8378-F50EEC2EDD1F}" presName="hierChild3" presStyleCnt="0"/>
      <dgm:spPr/>
    </dgm:pt>
    <dgm:pt modelId="{A506A61F-4A53-4E25-81FC-8F3C7B0DFEC7}" type="pres">
      <dgm:prSet presAssocID="{E0D5256E-DBF5-4EA1-B96F-C2D45BA76752}" presName="Name17" presStyleLbl="parChTrans1D3" presStyleIdx="0" presStyleCnt="2"/>
      <dgm:spPr/>
      <dgm:t>
        <a:bodyPr/>
        <a:lstStyle/>
        <a:p>
          <a:endParaRPr lang="en-US"/>
        </a:p>
      </dgm:t>
    </dgm:pt>
    <dgm:pt modelId="{7038C691-0075-4A98-BEBC-B5891B7AB9E3}" type="pres">
      <dgm:prSet presAssocID="{A5742B3B-23CD-4160-9891-B97A029389BC}" presName="hierRoot3" presStyleCnt="0"/>
      <dgm:spPr/>
    </dgm:pt>
    <dgm:pt modelId="{FF2EFDAE-6F51-4B2F-AA7B-BC787C7BB239}" type="pres">
      <dgm:prSet presAssocID="{A5742B3B-23CD-4160-9891-B97A029389BC}" presName="composite3" presStyleCnt="0"/>
      <dgm:spPr/>
    </dgm:pt>
    <dgm:pt modelId="{DFA2AF2E-DA32-401C-BAF1-474F91D7BADD}" type="pres">
      <dgm:prSet presAssocID="{A5742B3B-23CD-4160-9891-B97A029389BC}" presName="background3" presStyleLbl="node3" presStyleIdx="0" presStyleCnt="2"/>
      <dgm:spPr/>
    </dgm:pt>
    <dgm:pt modelId="{13CD885F-A3AF-4292-A512-EA9EEC67CB5F}" type="pres">
      <dgm:prSet presAssocID="{A5742B3B-23CD-4160-9891-B97A029389BC}" presName="text3" presStyleLbl="fgAcc3" presStyleIdx="0" presStyleCnt="2" custScaleX="329021" custScaleY="156311">
        <dgm:presLayoutVars>
          <dgm:chPref val="3"/>
        </dgm:presLayoutVars>
      </dgm:prSet>
      <dgm:spPr/>
      <dgm:t>
        <a:bodyPr/>
        <a:lstStyle/>
        <a:p>
          <a:endParaRPr lang="en-US"/>
        </a:p>
      </dgm:t>
    </dgm:pt>
    <dgm:pt modelId="{A24FFE70-381F-4CB4-80F0-02E574D9D975}" type="pres">
      <dgm:prSet presAssocID="{A5742B3B-23CD-4160-9891-B97A029389BC}" presName="hierChild4" presStyleCnt="0"/>
      <dgm:spPr/>
    </dgm:pt>
    <dgm:pt modelId="{F0FFA8DB-4AEA-4DB9-844B-A8D7A4B3C0D3}" type="pres">
      <dgm:prSet presAssocID="{F40A2A35-F9D4-4A15-8CF7-321C27E8C94A}" presName="Name10" presStyleLbl="parChTrans1D2" presStyleIdx="1" presStyleCnt="2"/>
      <dgm:spPr/>
      <dgm:t>
        <a:bodyPr/>
        <a:lstStyle/>
        <a:p>
          <a:endParaRPr lang="en-US"/>
        </a:p>
      </dgm:t>
    </dgm:pt>
    <dgm:pt modelId="{4FA56D18-EBC2-47C2-B1B5-855E5AADBB22}" type="pres">
      <dgm:prSet presAssocID="{20D7821D-F227-4DCF-8FC0-C0B9AFAB7466}" presName="hierRoot2" presStyleCnt="0"/>
      <dgm:spPr/>
    </dgm:pt>
    <dgm:pt modelId="{A7231353-2FFD-4199-B03E-DC0FD66A4649}" type="pres">
      <dgm:prSet presAssocID="{20D7821D-F227-4DCF-8FC0-C0B9AFAB7466}" presName="composite2" presStyleCnt="0"/>
      <dgm:spPr/>
    </dgm:pt>
    <dgm:pt modelId="{24D67FEE-7634-46F4-8EAA-B3FFAC7E2DFD}" type="pres">
      <dgm:prSet presAssocID="{20D7821D-F227-4DCF-8FC0-C0B9AFAB7466}" presName="background2" presStyleLbl="node2" presStyleIdx="1" presStyleCnt="2"/>
      <dgm:spPr/>
    </dgm:pt>
    <dgm:pt modelId="{ED0D641A-61F8-4480-A49A-D27B0839CE70}" type="pres">
      <dgm:prSet presAssocID="{20D7821D-F227-4DCF-8FC0-C0B9AFAB7466}" presName="text2" presStyleLbl="fgAcc2" presStyleIdx="1" presStyleCnt="2" custScaleX="279832" custScaleY="147247">
        <dgm:presLayoutVars>
          <dgm:chPref val="3"/>
        </dgm:presLayoutVars>
      </dgm:prSet>
      <dgm:spPr/>
      <dgm:t>
        <a:bodyPr/>
        <a:lstStyle/>
        <a:p>
          <a:endParaRPr lang="en-US"/>
        </a:p>
      </dgm:t>
    </dgm:pt>
    <dgm:pt modelId="{0B1A78AF-936E-4CFD-9654-CCFC867F804A}" type="pres">
      <dgm:prSet presAssocID="{20D7821D-F227-4DCF-8FC0-C0B9AFAB7466}" presName="hierChild3" presStyleCnt="0"/>
      <dgm:spPr/>
    </dgm:pt>
    <dgm:pt modelId="{503EFF2D-8DB6-4575-847F-CFE9BC426E65}" type="pres">
      <dgm:prSet presAssocID="{0C8054EE-5F8C-4525-8D6E-4EA33B5D62EE}" presName="Name17" presStyleLbl="parChTrans1D3" presStyleIdx="1" presStyleCnt="2"/>
      <dgm:spPr/>
      <dgm:t>
        <a:bodyPr/>
        <a:lstStyle/>
        <a:p>
          <a:endParaRPr lang="en-US"/>
        </a:p>
      </dgm:t>
    </dgm:pt>
    <dgm:pt modelId="{C61CDF2C-3389-4035-83FD-4E4FA097A8DA}" type="pres">
      <dgm:prSet presAssocID="{339E6FB5-BBA5-4095-A55D-67F8B7C9DC50}" presName="hierRoot3" presStyleCnt="0"/>
      <dgm:spPr/>
    </dgm:pt>
    <dgm:pt modelId="{1CCDDF6C-2916-48C9-A8FB-C0834EC3E5AD}" type="pres">
      <dgm:prSet presAssocID="{339E6FB5-BBA5-4095-A55D-67F8B7C9DC50}" presName="composite3" presStyleCnt="0"/>
      <dgm:spPr/>
    </dgm:pt>
    <dgm:pt modelId="{4FDF50FA-DB09-4DBE-BF16-64DB99890693}" type="pres">
      <dgm:prSet presAssocID="{339E6FB5-BBA5-4095-A55D-67F8B7C9DC50}" presName="background3" presStyleLbl="node3" presStyleIdx="1" presStyleCnt="2"/>
      <dgm:spPr/>
    </dgm:pt>
    <dgm:pt modelId="{C2A9731D-7DC9-4810-9C8C-76482045274B}" type="pres">
      <dgm:prSet presAssocID="{339E6FB5-BBA5-4095-A55D-67F8B7C9DC50}" presName="text3" presStyleLbl="fgAcc3" presStyleIdx="1" presStyleCnt="2" custScaleX="273323" custScaleY="227516">
        <dgm:presLayoutVars>
          <dgm:chPref val="3"/>
        </dgm:presLayoutVars>
      </dgm:prSet>
      <dgm:spPr/>
      <dgm:t>
        <a:bodyPr/>
        <a:lstStyle/>
        <a:p>
          <a:endParaRPr lang="en-US"/>
        </a:p>
      </dgm:t>
    </dgm:pt>
    <dgm:pt modelId="{58883DBE-FAE3-4AB3-AA72-F9091B2EB63B}" type="pres">
      <dgm:prSet presAssocID="{339E6FB5-BBA5-4095-A55D-67F8B7C9DC50}" presName="hierChild4" presStyleCnt="0"/>
      <dgm:spPr/>
    </dgm:pt>
  </dgm:ptLst>
  <dgm:cxnLst>
    <dgm:cxn modelId="{77B9A2DA-2C0E-44A4-A1FF-A75B2C92600B}" type="presOf" srcId="{339E6FB5-BBA5-4095-A55D-67F8B7C9DC50}" destId="{C2A9731D-7DC9-4810-9C8C-76482045274B}" srcOrd="0" destOrd="0" presId="urn:microsoft.com/office/officeart/2005/8/layout/hierarchy1"/>
    <dgm:cxn modelId="{3B99A26F-CE90-4F18-BB95-7DD92A8249BA}" srcId="{CDF5DCDA-BA2E-4C23-8378-F50EEC2EDD1F}" destId="{A5742B3B-23CD-4160-9891-B97A029389BC}" srcOrd="0" destOrd="0" parTransId="{E0D5256E-DBF5-4EA1-B96F-C2D45BA76752}" sibTransId="{B7E39FAE-BB13-4406-A091-AFB2760C5713}"/>
    <dgm:cxn modelId="{10630C3A-C142-4C96-B85D-068CB3F4595F}" type="presOf" srcId="{A5742B3B-23CD-4160-9891-B97A029389BC}" destId="{13CD885F-A3AF-4292-A512-EA9EEC67CB5F}" srcOrd="0" destOrd="0" presId="urn:microsoft.com/office/officeart/2005/8/layout/hierarchy1"/>
    <dgm:cxn modelId="{DB049EDC-0B82-4145-AF2A-2DB0F519CC2E}" srcId="{20D7821D-F227-4DCF-8FC0-C0B9AFAB7466}" destId="{339E6FB5-BBA5-4095-A55D-67F8B7C9DC50}" srcOrd="0" destOrd="0" parTransId="{0C8054EE-5F8C-4525-8D6E-4EA33B5D62EE}" sibTransId="{AF839991-3B20-4EB2-ADDA-06DAF17303CE}"/>
    <dgm:cxn modelId="{A4F047CD-9FEB-48C7-A2AE-7BF49E52FD65}" type="presOf" srcId="{CDF5DCDA-BA2E-4C23-8378-F50EEC2EDD1F}" destId="{F3B38D32-264C-4006-B9A6-CDEEB49A757D}" srcOrd="0" destOrd="0" presId="urn:microsoft.com/office/officeart/2005/8/layout/hierarchy1"/>
    <dgm:cxn modelId="{82121908-2255-4333-8E4B-E628B9315789}" type="presOf" srcId="{65A0E8B6-8215-4DB4-9872-5A4006F54D23}" destId="{1A5860E5-FE41-4493-95B1-BC380D4B4132}" srcOrd="0" destOrd="0" presId="urn:microsoft.com/office/officeart/2005/8/layout/hierarchy1"/>
    <dgm:cxn modelId="{17BE7959-EB27-49B8-A4C8-8DF7BDF1AF4D}" type="presOf" srcId="{9675D12E-B80F-4A1F-8C8F-ACC840F61793}" destId="{57DCFC44-DC31-4DD9-A5E6-1920E81D5990}" srcOrd="0" destOrd="0" presId="urn:microsoft.com/office/officeart/2005/8/layout/hierarchy1"/>
    <dgm:cxn modelId="{D9ED8233-64AC-4C96-BB85-2BD8A344B624}" type="presOf" srcId="{20D7821D-F227-4DCF-8FC0-C0B9AFAB7466}" destId="{ED0D641A-61F8-4480-A49A-D27B0839CE70}" srcOrd="0" destOrd="0" presId="urn:microsoft.com/office/officeart/2005/8/layout/hierarchy1"/>
    <dgm:cxn modelId="{4CCE454F-A6E0-4072-8032-7CD5D3C836DB}" type="presOf" srcId="{E0D5256E-DBF5-4EA1-B96F-C2D45BA76752}" destId="{A506A61F-4A53-4E25-81FC-8F3C7B0DFEC7}" srcOrd="0" destOrd="0" presId="urn:microsoft.com/office/officeart/2005/8/layout/hierarchy1"/>
    <dgm:cxn modelId="{A6E16B52-1046-4597-807A-8E670555E4E2}" type="presOf" srcId="{F40A2A35-F9D4-4A15-8CF7-321C27E8C94A}" destId="{F0FFA8DB-4AEA-4DB9-844B-A8D7A4B3C0D3}" srcOrd="0" destOrd="0" presId="urn:microsoft.com/office/officeart/2005/8/layout/hierarchy1"/>
    <dgm:cxn modelId="{71967780-7C20-4D36-B170-64AFB25FC47C}" type="presOf" srcId="{D6702985-FFE4-4023-9E81-61135876A6C4}" destId="{CA2720AB-AA41-42A4-8BA9-F1F559A0587A}" srcOrd="0" destOrd="0" presId="urn:microsoft.com/office/officeart/2005/8/layout/hierarchy1"/>
    <dgm:cxn modelId="{0D68761D-2C2A-46C6-B392-8A3E1B54D471}" srcId="{9675D12E-B80F-4A1F-8C8F-ACC840F61793}" destId="{CDF5DCDA-BA2E-4C23-8378-F50EEC2EDD1F}" srcOrd="0" destOrd="0" parTransId="{D6702985-FFE4-4023-9E81-61135876A6C4}" sibTransId="{879987D3-D7EF-45E1-9BA9-2F899468FE9F}"/>
    <dgm:cxn modelId="{A1634D74-E7D6-4749-BB16-E1DB989F4A4F}" srcId="{9675D12E-B80F-4A1F-8C8F-ACC840F61793}" destId="{20D7821D-F227-4DCF-8FC0-C0B9AFAB7466}" srcOrd="1" destOrd="0" parTransId="{F40A2A35-F9D4-4A15-8CF7-321C27E8C94A}" sibTransId="{72485A8D-1B5E-4FB2-A61C-C4923D0CFBB4}"/>
    <dgm:cxn modelId="{9B7CDC41-81D3-4CB3-B876-C2D73D35E8D2}" srcId="{65A0E8B6-8215-4DB4-9872-5A4006F54D23}" destId="{9675D12E-B80F-4A1F-8C8F-ACC840F61793}" srcOrd="0" destOrd="0" parTransId="{4C1BB202-ECE2-444E-B69C-2FA51F7A25FC}" sibTransId="{D5F5BFD5-26FB-424C-A69C-DDC6F400E403}"/>
    <dgm:cxn modelId="{68548CE5-3B14-421F-BE84-F7FCFB42BC1F}" type="presOf" srcId="{0C8054EE-5F8C-4525-8D6E-4EA33B5D62EE}" destId="{503EFF2D-8DB6-4575-847F-CFE9BC426E65}" srcOrd="0" destOrd="0" presId="urn:microsoft.com/office/officeart/2005/8/layout/hierarchy1"/>
    <dgm:cxn modelId="{B5E7A9BC-8DAA-40DC-B215-2D794F9BD2C1}" type="presParOf" srcId="{1A5860E5-FE41-4493-95B1-BC380D4B4132}" destId="{3B804E1B-F153-4E8B-9467-0E32780347D7}" srcOrd="0" destOrd="0" presId="urn:microsoft.com/office/officeart/2005/8/layout/hierarchy1"/>
    <dgm:cxn modelId="{1A42C771-96E0-4961-9C57-EA3AD31CC87D}" type="presParOf" srcId="{3B804E1B-F153-4E8B-9467-0E32780347D7}" destId="{C58BF11E-34EA-49BC-8626-E3E2A4D4884F}" srcOrd="0" destOrd="0" presId="urn:microsoft.com/office/officeart/2005/8/layout/hierarchy1"/>
    <dgm:cxn modelId="{CD96D916-97BF-476B-B1EB-4E24A9A0057D}" type="presParOf" srcId="{C58BF11E-34EA-49BC-8626-E3E2A4D4884F}" destId="{A149C962-866A-4F14-803F-24C794D6E8AF}" srcOrd="0" destOrd="0" presId="urn:microsoft.com/office/officeart/2005/8/layout/hierarchy1"/>
    <dgm:cxn modelId="{2CEC9D2A-36B8-4083-828F-060586C8DFFA}" type="presParOf" srcId="{C58BF11E-34EA-49BC-8626-E3E2A4D4884F}" destId="{57DCFC44-DC31-4DD9-A5E6-1920E81D5990}" srcOrd="1" destOrd="0" presId="urn:microsoft.com/office/officeart/2005/8/layout/hierarchy1"/>
    <dgm:cxn modelId="{4997E7D5-663F-49F8-B96C-C0C3E6902270}" type="presParOf" srcId="{3B804E1B-F153-4E8B-9467-0E32780347D7}" destId="{8426F80C-AC70-4B38-84DB-EAA9DF7772B4}" srcOrd="1" destOrd="0" presId="urn:microsoft.com/office/officeart/2005/8/layout/hierarchy1"/>
    <dgm:cxn modelId="{FA9C3883-AF28-47DD-BCDE-6B06008EC697}" type="presParOf" srcId="{8426F80C-AC70-4B38-84DB-EAA9DF7772B4}" destId="{CA2720AB-AA41-42A4-8BA9-F1F559A0587A}" srcOrd="0" destOrd="0" presId="urn:microsoft.com/office/officeart/2005/8/layout/hierarchy1"/>
    <dgm:cxn modelId="{894EF91C-FF0D-43F5-AF1B-0BC0F31D0A20}" type="presParOf" srcId="{8426F80C-AC70-4B38-84DB-EAA9DF7772B4}" destId="{D00B8FD4-A086-449F-9EC3-0AED0E205884}" srcOrd="1" destOrd="0" presId="urn:microsoft.com/office/officeart/2005/8/layout/hierarchy1"/>
    <dgm:cxn modelId="{7746F2EB-0839-4C8B-9E33-A9C90EFB6465}" type="presParOf" srcId="{D00B8FD4-A086-449F-9EC3-0AED0E205884}" destId="{3DD26B94-F7F0-431D-8159-B1088440977E}" srcOrd="0" destOrd="0" presId="urn:microsoft.com/office/officeart/2005/8/layout/hierarchy1"/>
    <dgm:cxn modelId="{E53A9033-FCBE-4343-AC8B-BD5861BB33EB}" type="presParOf" srcId="{3DD26B94-F7F0-431D-8159-B1088440977E}" destId="{A0485D06-C14D-4A41-8639-D34249936D0D}" srcOrd="0" destOrd="0" presId="urn:microsoft.com/office/officeart/2005/8/layout/hierarchy1"/>
    <dgm:cxn modelId="{2282FD06-4630-4215-B57F-C43213F451A1}" type="presParOf" srcId="{3DD26B94-F7F0-431D-8159-B1088440977E}" destId="{F3B38D32-264C-4006-B9A6-CDEEB49A757D}" srcOrd="1" destOrd="0" presId="urn:microsoft.com/office/officeart/2005/8/layout/hierarchy1"/>
    <dgm:cxn modelId="{6BCF9537-5320-40D9-A060-099DA5D56DDF}" type="presParOf" srcId="{D00B8FD4-A086-449F-9EC3-0AED0E205884}" destId="{E07950FD-4019-42D0-A61D-679A84D7DBD6}" srcOrd="1" destOrd="0" presId="urn:microsoft.com/office/officeart/2005/8/layout/hierarchy1"/>
    <dgm:cxn modelId="{381123B5-079E-4945-A2D7-96E83B367D8E}" type="presParOf" srcId="{E07950FD-4019-42D0-A61D-679A84D7DBD6}" destId="{A506A61F-4A53-4E25-81FC-8F3C7B0DFEC7}" srcOrd="0" destOrd="0" presId="urn:microsoft.com/office/officeart/2005/8/layout/hierarchy1"/>
    <dgm:cxn modelId="{91F82D67-F248-4A2B-97F4-C823E0C983BA}" type="presParOf" srcId="{E07950FD-4019-42D0-A61D-679A84D7DBD6}" destId="{7038C691-0075-4A98-BEBC-B5891B7AB9E3}" srcOrd="1" destOrd="0" presId="urn:microsoft.com/office/officeart/2005/8/layout/hierarchy1"/>
    <dgm:cxn modelId="{31DAD222-8B65-4731-8A08-3816055BEA50}" type="presParOf" srcId="{7038C691-0075-4A98-BEBC-B5891B7AB9E3}" destId="{FF2EFDAE-6F51-4B2F-AA7B-BC787C7BB239}" srcOrd="0" destOrd="0" presId="urn:microsoft.com/office/officeart/2005/8/layout/hierarchy1"/>
    <dgm:cxn modelId="{1C6A1DEC-59A0-4FF6-AA6F-2CBAEC6A1085}" type="presParOf" srcId="{FF2EFDAE-6F51-4B2F-AA7B-BC787C7BB239}" destId="{DFA2AF2E-DA32-401C-BAF1-474F91D7BADD}" srcOrd="0" destOrd="0" presId="urn:microsoft.com/office/officeart/2005/8/layout/hierarchy1"/>
    <dgm:cxn modelId="{AFE7B06A-FE1E-4400-881B-A1901D1EEBBB}" type="presParOf" srcId="{FF2EFDAE-6F51-4B2F-AA7B-BC787C7BB239}" destId="{13CD885F-A3AF-4292-A512-EA9EEC67CB5F}" srcOrd="1" destOrd="0" presId="urn:microsoft.com/office/officeart/2005/8/layout/hierarchy1"/>
    <dgm:cxn modelId="{258EF34C-AF1B-4FD8-8465-00EA3B255C17}" type="presParOf" srcId="{7038C691-0075-4A98-BEBC-B5891B7AB9E3}" destId="{A24FFE70-381F-4CB4-80F0-02E574D9D975}" srcOrd="1" destOrd="0" presId="urn:microsoft.com/office/officeart/2005/8/layout/hierarchy1"/>
    <dgm:cxn modelId="{E468BE67-2367-44B9-8ABC-0685EE0A7CA7}" type="presParOf" srcId="{8426F80C-AC70-4B38-84DB-EAA9DF7772B4}" destId="{F0FFA8DB-4AEA-4DB9-844B-A8D7A4B3C0D3}" srcOrd="2" destOrd="0" presId="urn:microsoft.com/office/officeart/2005/8/layout/hierarchy1"/>
    <dgm:cxn modelId="{A78DCF8A-EB54-44E9-8A0C-265AD5192DD5}" type="presParOf" srcId="{8426F80C-AC70-4B38-84DB-EAA9DF7772B4}" destId="{4FA56D18-EBC2-47C2-B1B5-855E5AADBB22}" srcOrd="3" destOrd="0" presId="urn:microsoft.com/office/officeart/2005/8/layout/hierarchy1"/>
    <dgm:cxn modelId="{6788F4A7-0C0D-4506-973B-2669CD4C9648}" type="presParOf" srcId="{4FA56D18-EBC2-47C2-B1B5-855E5AADBB22}" destId="{A7231353-2FFD-4199-B03E-DC0FD66A4649}" srcOrd="0" destOrd="0" presId="urn:microsoft.com/office/officeart/2005/8/layout/hierarchy1"/>
    <dgm:cxn modelId="{66C3AF5B-8B24-4C43-B443-6B4BE6401EBE}" type="presParOf" srcId="{A7231353-2FFD-4199-B03E-DC0FD66A4649}" destId="{24D67FEE-7634-46F4-8EAA-B3FFAC7E2DFD}" srcOrd="0" destOrd="0" presId="urn:microsoft.com/office/officeart/2005/8/layout/hierarchy1"/>
    <dgm:cxn modelId="{1BAD44F7-4BAD-4B85-91FF-DCCF19DC5405}" type="presParOf" srcId="{A7231353-2FFD-4199-B03E-DC0FD66A4649}" destId="{ED0D641A-61F8-4480-A49A-D27B0839CE70}" srcOrd="1" destOrd="0" presId="urn:microsoft.com/office/officeart/2005/8/layout/hierarchy1"/>
    <dgm:cxn modelId="{B1A9E8BB-C7C7-46A4-948B-18239EC79769}" type="presParOf" srcId="{4FA56D18-EBC2-47C2-B1B5-855E5AADBB22}" destId="{0B1A78AF-936E-4CFD-9654-CCFC867F804A}" srcOrd="1" destOrd="0" presId="urn:microsoft.com/office/officeart/2005/8/layout/hierarchy1"/>
    <dgm:cxn modelId="{0F0651EA-C2D6-4525-884D-77A79C451569}" type="presParOf" srcId="{0B1A78AF-936E-4CFD-9654-CCFC867F804A}" destId="{503EFF2D-8DB6-4575-847F-CFE9BC426E65}" srcOrd="0" destOrd="0" presId="urn:microsoft.com/office/officeart/2005/8/layout/hierarchy1"/>
    <dgm:cxn modelId="{3E8A1DA6-B2DB-4E34-8740-293E60A45C69}" type="presParOf" srcId="{0B1A78AF-936E-4CFD-9654-CCFC867F804A}" destId="{C61CDF2C-3389-4035-83FD-4E4FA097A8DA}" srcOrd="1" destOrd="0" presId="urn:microsoft.com/office/officeart/2005/8/layout/hierarchy1"/>
    <dgm:cxn modelId="{BD0FABEC-ABB4-4978-841C-93102CB55E35}" type="presParOf" srcId="{C61CDF2C-3389-4035-83FD-4E4FA097A8DA}" destId="{1CCDDF6C-2916-48C9-A8FB-C0834EC3E5AD}" srcOrd="0" destOrd="0" presId="urn:microsoft.com/office/officeart/2005/8/layout/hierarchy1"/>
    <dgm:cxn modelId="{51265471-4035-4E2E-B92E-0469D208E5B2}" type="presParOf" srcId="{1CCDDF6C-2916-48C9-A8FB-C0834EC3E5AD}" destId="{4FDF50FA-DB09-4DBE-BF16-64DB99890693}" srcOrd="0" destOrd="0" presId="urn:microsoft.com/office/officeart/2005/8/layout/hierarchy1"/>
    <dgm:cxn modelId="{2A1CB46C-6009-4D95-A4F9-14EBA1BBF4A6}" type="presParOf" srcId="{1CCDDF6C-2916-48C9-A8FB-C0834EC3E5AD}" destId="{C2A9731D-7DC9-4810-9C8C-76482045274B}" srcOrd="1" destOrd="0" presId="urn:microsoft.com/office/officeart/2005/8/layout/hierarchy1"/>
    <dgm:cxn modelId="{06BD9A2F-0508-4710-BF38-8612E305DDEA}" type="presParOf" srcId="{C61CDF2C-3389-4035-83FD-4E4FA097A8DA}" destId="{58883DBE-FAE3-4AB3-AA72-F9091B2EB63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FFFF00"/>
        </a:solidFill>
        <a:ln w="57150">
          <a:prstDash val="solid"/>
        </a:ln>
      </dgm:spPr>
      <dgm:t>
        <a:bodyPr/>
        <a:lstStyle/>
        <a:p>
          <a:r>
            <a:rPr lang="en-US" b="1" dirty="0" smtClean="0"/>
            <a:t>Further assess aptitudes, abilities, skills</a:t>
          </a:r>
          <a:endParaRPr lang="en-US" b="1"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3F7BCBB1-660C-43BC-967A-38568A3F1DF4}" type="pres">
      <dgm:prSet presAssocID="{849B8E9E-3996-4DE0-8E7C-E1640935B46C}" presName="Name0" presStyleCnt="0">
        <dgm:presLayoutVars>
          <dgm:dir/>
          <dgm:resizeHandles val="exact"/>
        </dgm:presLayoutVars>
      </dgm:prSet>
      <dgm:spPr/>
    </dgm:pt>
    <dgm:pt modelId="{DD5C6AB5-E5DA-4C3F-9B23-410AE1112F9D}" type="pres">
      <dgm:prSet presAssocID="{94C66540-9EA9-4167-9449-92F918F0EF31}" presName="node" presStyleLbl="node1" presStyleIdx="0" presStyleCnt="3" custScaleX="110434" custScaleY="128053">
        <dgm:presLayoutVars>
          <dgm:bulletEnabled val="1"/>
        </dgm:presLayoutVars>
      </dgm:prSet>
      <dgm:spPr/>
      <dgm:t>
        <a:bodyPr/>
        <a:lstStyle/>
        <a:p>
          <a:endParaRPr lang="en-US"/>
        </a:p>
      </dgm:t>
    </dgm:pt>
    <dgm:pt modelId="{6508F9C9-8D04-477C-B030-4E22B152A64D}" type="pres">
      <dgm:prSet presAssocID="{80F0C679-5020-4829-9F3E-EF95D2985073}" presName="sibTrans" presStyleLbl="sibTrans2D1" presStyleIdx="0" presStyleCnt="2"/>
      <dgm:spPr/>
      <dgm:t>
        <a:bodyPr/>
        <a:lstStyle/>
        <a:p>
          <a:endParaRPr lang="en-US"/>
        </a:p>
      </dgm:t>
    </dgm:pt>
    <dgm:pt modelId="{DD89E254-8E3B-4C68-82B2-F522FC73AB8C}" type="pres">
      <dgm:prSet presAssocID="{80F0C679-5020-4829-9F3E-EF95D2985073}" presName="connectorText" presStyleLbl="sibTrans2D1" presStyleIdx="0" presStyleCnt="2"/>
      <dgm:spPr/>
      <dgm:t>
        <a:bodyPr/>
        <a:lstStyle/>
        <a:p>
          <a:endParaRPr lang="en-US"/>
        </a:p>
      </dgm:t>
    </dgm:pt>
    <dgm:pt modelId="{2BF6F9EC-7DC2-4E36-9C16-F823A5623E24}" type="pres">
      <dgm:prSet presAssocID="{E364ECE0-FE03-48BC-9ACB-7509DA793C97}" presName="node" presStyleLbl="node1" presStyleIdx="1" presStyleCnt="3" custScaleX="108767" custScaleY="119425">
        <dgm:presLayoutVars>
          <dgm:bulletEnabled val="1"/>
        </dgm:presLayoutVars>
      </dgm:prSet>
      <dgm:spPr/>
      <dgm:t>
        <a:bodyPr/>
        <a:lstStyle/>
        <a:p>
          <a:endParaRPr lang="en-US"/>
        </a:p>
      </dgm:t>
    </dgm:pt>
    <dgm:pt modelId="{B64C666F-541E-43B3-A29A-37A34B0CF8A1}" type="pres">
      <dgm:prSet presAssocID="{1F92CC44-40E4-4C34-AD9D-2A78FABBCF38}" presName="sibTrans" presStyleLbl="sibTrans2D1" presStyleIdx="1" presStyleCnt="2"/>
      <dgm:spPr/>
      <dgm:t>
        <a:bodyPr/>
        <a:lstStyle/>
        <a:p>
          <a:endParaRPr lang="en-US"/>
        </a:p>
      </dgm:t>
    </dgm:pt>
    <dgm:pt modelId="{4DD1B36D-2EBF-4ED2-9335-861A232EC7B7}" type="pres">
      <dgm:prSet presAssocID="{1F92CC44-40E4-4C34-AD9D-2A78FABBCF38}" presName="connectorText" presStyleLbl="sibTrans2D1" presStyleIdx="1" presStyleCnt="2"/>
      <dgm:spPr/>
      <dgm:t>
        <a:bodyPr/>
        <a:lstStyle/>
        <a:p>
          <a:endParaRPr lang="en-US"/>
        </a:p>
      </dgm:t>
    </dgm:pt>
    <dgm:pt modelId="{3612A8AF-36D7-4029-B1C9-D616DD985E05}" type="pres">
      <dgm:prSet presAssocID="{2CCEC36D-C4EF-4315-B550-6E34012BBAC9}" presName="node" presStyleLbl="node1" presStyleIdx="2" presStyleCnt="3" custScaleX="116058" custScaleY="124270">
        <dgm:presLayoutVars>
          <dgm:bulletEnabled val="1"/>
        </dgm:presLayoutVars>
      </dgm:prSet>
      <dgm:spPr/>
      <dgm:t>
        <a:bodyPr/>
        <a:lstStyle/>
        <a:p>
          <a:endParaRPr lang="en-US"/>
        </a:p>
      </dgm:t>
    </dgm:pt>
  </dgm:ptLst>
  <dgm:cxnLst>
    <dgm:cxn modelId="{7BDDB855-7B94-47E0-9362-56E62146BF00}" type="presOf" srcId="{849B8E9E-3996-4DE0-8E7C-E1640935B46C}" destId="{3F7BCBB1-660C-43BC-967A-38568A3F1DF4}" srcOrd="0" destOrd="0" presId="urn:microsoft.com/office/officeart/2005/8/layout/process1"/>
    <dgm:cxn modelId="{49B18A9C-5824-4B7C-96D4-9ABF0EB8EDE7}" type="presOf" srcId="{1F92CC44-40E4-4C34-AD9D-2A78FABBCF38}" destId="{4DD1B36D-2EBF-4ED2-9335-861A232EC7B7}" srcOrd="1" destOrd="0" presId="urn:microsoft.com/office/officeart/2005/8/layout/process1"/>
    <dgm:cxn modelId="{7975E398-1056-4E54-9B3B-6CEFDEDD52AF}" type="presOf" srcId="{80F0C679-5020-4829-9F3E-EF95D2985073}" destId="{6508F9C9-8D04-477C-B030-4E22B152A64D}"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2E128F83-5C85-4C28-8D85-E3D22014B21F}" type="presOf" srcId="{2CCEC36D-C4EF-4315-B550-6E34012BBAC9}" destId="{3612A8AF-36D7-4029-B1C9-D616DD985E05}" srcOrd="0" destOrd="0" presId="urn:microsoft.com/office/officeart/2005/8/layout/process1"/>
    <dgm:cxn modelId="{6B6950E8-40D6-46CA-AF25-8C63BBCF5DC8}" type="presOf" srcId="{94C66540-9EA9-4167-9449-92F918F0EF31}" destId="{DD5C6AB5-E5DA-4C3F-9B23-410AE1112F9D}" srcOrd="0" destOrd="0" presId="urn:microsoft.com/office/officeart/2005/8/layout/process1"/>
    <dgm:cxn modelId="{E06C4849-FC7E-44ED-8304-164CE126B250}" type="presOf" srcId="{80F0C679-5020-4829-9F3E-EF95D2985073}" destId="{DD89E254-8E3B-4C68-82B2-F522FC73AB8C}"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3533C503-0BFB-4119-9B77-D6241CE57F30}" type="presOf" srcId="{1F92CC44-40E4-4C34-AD9D-2A78FABBCF38}" destId="{B64C666F-541E-43B3-A29A-37A34B0CF8A1}" srcOrd="0" destOrd="0" presId="urn:microsoft.com/office/officeart/2005/8/layout/process1"/>
    <dgm:cxn modelId="{2D76CACC-9E57-4FE8-B7D4-3A413A0D814D}" type="presOf" srcId="{E364ECE0-FE03-48BC-9ACB-7509DA793C97}" destId="{2BF6F9EC-7DC2-4E36-9C16-F823A5623E24}"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924CFBE5-E3E8-4C44-85F5-DFD4A3BCC217}" type="presParOf" srcId="{3F7BCBB1-660C-43BC-967A-38568A3F1DF4}" destId="{DD5C6AB5-E5DA-4C3F-9B23-410AE1112F9D}" srcOrd="0" destOrd="0" presId="urn:microsoft.com/office/officeart/2005/8/layout/process1"/>
    <dgm:cxn modelId="{243893D0-1F23-41EA-BAD5-EC379F0C3C8F}" type="presParOf" srcId="{3F7BCBB1-660C-43BC-967A-38568A3F1DF4}" destId="{6508F9C9-8D04-477C-B030-4E22B152A64D}" srcOrd="1" destOrd="0" presId="urn:microsoft.com/office/officeart/2005/8/layout/process1"/>
    <dgm:cxn modelId="{DB2584EE-43C5-4E84-9324-98ABBAD72F8D}" type="presParOf" srcId="{6508F9C9-8D04-477C-B030-4E22B152A64D}" destId="{DD89E254-8E3B-4C68-82B2-F522FC73AB8C}" srcOrd="0" destOrd="0" presId="urn:microsoft.com/office/officeart/2005/8/layout/process1"/>
    <dgm:cxn modelId="{FE83BF69-A276-4387-B4E7-20BCD3942CEB}" type="presParOf" srcId="{3F7BCBB1-660C-43BC-967A-38568A3F1DF4}" destId="{2BF6F9EC-7DC2-4E36-9C16-F823A5623E24}" srcOrd="2" destOrd="0" presId="urn:microsoft.com/office/officeart/2005/8/layout/process1"/>
    <dgm:cxn modelId="{EBEB60C3-76E7-4058-9EF8-543FD532CF31}" type="presParOf" srcId="{3F7BCBB1-660C-43BC-967A-38568A3F1DF4}" destId="{B64C666F-541E-43B3-A29A-37A34B0CF8A1}" srcOrd="3" destOrd="0" presId="urn:microsoft.com/office/officeart/2005/8/layout/process1"/>
    <dgm:cxn modelId="{21C52A0A-0A39-4C6C-8900-5BFB54C9592B}" type="presParOf" srcId="{B64C666F-541E-43B3-A29A-37A34B0CF8A1}" destId="{4DD1B36D-2EBF-4ED2-9335-861A232EC7B7}" srcOrd="0" destOrd="0" presId="urn:microsoft.com/office/officeart/2005/8/layout/process1"/>
    <dgm:cxn modelId="{3D3B2267-040E-4132-92AA-C35EA1D6F735}" type="presParOf" srcId="{3F7BCBB1-660C-43BC-967A-38568A3F1DF4}" destId="{3612A8AF-36D7-4029-B1C9-D616DD985E0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720B0-CEEC-46EE-A982-19852EF3AEF5}">
      <dsp:nvSpPr>
        <dsp:cNvPr id="0" name=""/>
        <dsp:cNvSpPr/>
      </dsp:nvSpPr>
      <dsp:spPr>
        <a:xfrm>
          <a:off x="7835" y="402289"/>
          <a:ext cx="2342033" cy="1405220"/>
        </a:xfrm>
        <a:prstGeom prst="roundRect">
          <a:avLst>
            <a:gd name="adj" fmla="val 10000"/>
          </a:avLst>
        </a:prstGeom>
        <a:solidFill>
          <a:srgbClr val="FFFF00"/>
        </a:solidFill>
        <a:ln w="38100" cap="flat" cmpd="sng" algn="ctr">
          <a:solidFill>
            <a:srgbClr val="0000CC"/>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Identify interests and preferences</a:t>
          </a:r>
          <a:endParaRPr lang="en-US" sz="2700" kern="1200" dirty="0"/>
        </a:p>
      </dsp:txBody>
      <dsp:txXfrm>
        <a:off x="48992" y="443446"/>
        <a:ext cx="2259719" cy="1322906"/>
      </dsp:txXfrm>
    </dsp:sp>
    <dsp:sp modelId="{54C464AE-5367-4B56-8277-135782C9FA20}">
      <dsp:nvSpPr>
        <dsp:cNvPr id="0" name=""/>
        <dsp:cNvSpPr/>
      </dsp:nvSpPr>
      <dsp:spPr>
        <a:xfrm>
          <a:off x="2584072"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a:off x="2584072" y="930652"/>
        <a:ext cx="347558" cy="348494"/>
      </dsp:txXfrm>
    </dsp:sp>
    <dsp:sp modelId="{194AF259-D603-4D6F-9FD5-53A2C712D973}">
      <dsp:nvSpPr>
        <dsp:cNvPr id="0" name=""/>
        <dsp:cNvSpPr/>
      </dsp:nvSpPr>
      <dsp:spPr>
        <a:xfrm>
          <a:off x="3286683"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Set post- secondary goals</a:t>
          </a:r>
          <a:endParaRPr lang="en-US" sz="2700" kern="1200" dirty="0"/>
        </a:p>
      </dsp:txBody>
      <dsp:txXfrm>
        <a:off x="3327840" y="443446"/>
        <a:ext cx="2259719" cy="1322906"/>
      </dsp:txXfrm>
    </dsp:sp>
    <dsp:sp modelId="{2D0B1444-B47C-4DB3-9D9C-AC96207BAC9D}">
      <dsp:nvSpPr>
        <dsp:cNvPr id="0" name=""/>
        <dsp:cNvSpPr/>
      </dsp:nvSpPr>
      <dsp:spPr>
        <a:xfrm>
          <a:off x="5862920"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a:off x="5862920" y="930652"/>
        <a:ext cx="347558" cy="348494"/>
      </dsp:txXfrm>
    </dsp:sp>
    <dsp:sp modelId="{650058EE-C019-4CBD-A2A4-18ED1EDA198F}">
      <dsp:nvSpPr>
        <dsp:cNvPr id="0" name=""/>
        <dsp:cNvSpPr/>
      </dsp:nvSpPr>
      <dsp:spPr>
        <a:xfrm>
          <a:off x="6565530"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Further assess aptitudes, abilities, skills</a:t>
          </a:r>
          <a:endParaRPr lang="en-US" sz="2700" kern="1200" dirty="0"/>
        </a:p>
      </dsp:txBody>
      <dsp:txXfrm>
        <a:off x="6606687" y="443446"/>
        <a:ext cx="2259719" cy="1322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720B0-CEEC-46EE-A982-19852EF3AEF5}">
      <dsp:nvSpPr>
        <dsp:cNvPr id="0" name=""/>
        <dsp:cNvSpPr/>
      </dsp:nvSpPr>
      <dsp:spPr>
        <a:xfrm>
          <a:off x="7835" y="402289"/>
          <a:ext cx="2342033" cy="1405220"/>
        </a:xfrm>
        <a:prstGeom prst="roundRect">
          <a:avLst>
            <a:gd name="adj" fmla="val 10000"/>
          </a:avLst>
        </a:prstGeom>
        <a:solidFill>
          <a:srgbClr val="FFFF00"/>
        </a:solidFill>
        <a:ln w="38100" cap="flat" cmpd="sng" algn="ctr">
          <a:solidFill>
            <a:srgbClr val="0000CC"/>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dirty="0" smtClean="0"/>
            <a:t>Identify interests and preferences</a:t>
          </a:r>
          <a:endParaRPr lang="en-US" sz="2600" b="1" kern="1200" dirty="0"/>
        </a:p>
      </dsp:txBody>
      <dsp:txXfrm>
        <a:off x="48992" y="443446"/>
        <a:ext cx="2259719" cy="1322906"/>
      </dsp:txXfrm>
    </dsp:sp>
    <dsp:sp modelId="{54C464AE-5367-4B56-8277-135782C9FA20}">
      <dsp:nvSpPr>
        <dsp:cNvPr id="0" name=""/>
        <dsp:cNvSpPr/>
      </dsp:nvSpPr>
      <dsp:spPr>
        <a:xfrm>
          <a:off x="2584072"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584072" y="930652"/>
        <a:ext cx="347558" cy="348494"/>
      </dsp:txXfrm>
    </dsp:sp>
    <dsp:sp modelId="{194AF259-D603-4D6F-9FD5-53A2C712D973}">
      <dsp:nvSpPr>
        <dsp:cNvPr id="0" name=""/>
        <dsp:cNvSpPr/>
      </dsp:nvSpPr>
      <dsp:spPr>
        <a:xfrm>
          <a:off x="3286683"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Set post- secondary goals</a:t>
          </a:r>
          <a:endParaRPr lang="en-US" sz="2600" kern="1200" dirty="0"/>
        </a:p>
      </dsp:txBody>
      <dsp:txXfrm>
        <a:off x="3327840" y="443446"/>
        <a:ext cx="2259719" cy="1322906"/>
      </dsp:txXfrm>
    </dsp:sp>
    <dsp:sp modelId="{2D0B1444-B47C-4DB3-9D9C-AC96207BAC9D}">
      <dsp:nvSpPr>
        <dsp:cNvPr id="0" name=""/>
        <dsp:cNvSpPr/>
      </dsp:nvSpPr>
      <dsp:spPr>
        <a:xfrm>
          <a:off x="5862920"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862920" y="930652"/>
        <a:ext cx="347558" cy="348494"/>
      </dsp:txXfrm>
    </dsp:sp>
    <dsp:sp modelId="{650058EE-C019-4CBD-A2A4-18ED1EDA198F}">
      <dsp:nvSpPr>
        <dsp:cNvPr id="0" name=""/>
        <dsp:cNvSpPr/>
      </dsp:nvSpPr>
      <dsp:spPr>
        <a:xfrm>
          <a:off x="6565530"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Further assess aptitudes, abilities, skills</a:t>
          </a:r>
          <a:endParaRPr lang="en-US" sz="2600" kern="1200" dirty="0"/>
        </a:p>
      </dsp:txBody>
      <dsp:txXfrm>
        <a:off x="6606687" y="443446"/>
        <a:ext cx="2259719" cy="13229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75489-223A-476F-B1BD-81FDF96C8C5F}">
      <dsp:nvSpPr>
        <dsp:cNvPr id="0" name=""/>
        <dsp:cNvSpPr/>
      </dsp:nvSpPr>
      <dsp:spPr>
        <a:xfrm>
          <a:off x="2395" y="1236642"/>
          <a:ext cx="2282157" cy="1528129"/>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Identify interests and preferences</a:t>
          </a:r>
          <a:endParaRPr lang="en-US" sz="2700" kern="1200" dirty="0"/>
        </a:p>
      </dsp:txBody>
      <dsp:txXfrm>
        <a:off x="47152" y="1281399"/>
        <a:ext cx="2192643" cy="1438615"/>
      </dsp:txXfrm>
    </dsp:sp>
    <dsp:sp modelId="{C2FCD09E-7643-41C5-8EB3-C5A2C72E863F}">
      <dsp:nvSpPr>
        <dsp:cNvPr id="0" name=""/>
        <dsp:cNvSpPr/>
      </dsp:nvSpPr>
      <dsp:spPr>
        <a:xfrm rot="19782">
          <a:off x="2510051" y="1733299"/>
          <a:ext cx="478073"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10052" y="1843545"/>
        <a:ext cx="334651" cy="331975"/>
      </dsp:txXfrm>
    </dsp:sp>
    <dsp:sp modelId="{B258357C-7022-46A3-AC9B-6FC936E81480}">
      <dsp:nvSpPr>
        <dsp:cNvPr id="0" name=""/>
        <dsp:cNvSpPr/>
      </dsp:nvSpPr>
      <dsp:spPr>
        <a:xfrm>
          <a:off x="3186563" y="1232773"/>
          <a:ext cx="2375994" cy="157305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Set post- secondary goals</a:t>
          </a:r>
          <a:endParaRPr lang="en-US" sz="2700" b="1" kern="1200" dirty="0"/>
        </a:p>
      </dsp:txBody>
      <dsp:txXfrm>
        <a:off x="3232636" y="1278846"/>
        <a:ext cx="2283848" cy="1480907"/>
      </dsp:txXfrm>
    </dsp:sp>
    <dsp:sp modelId="{F7EFB2D1-1EF8-45B8-8B0A-ED8FB7898BE6}">
      <dsp:nvSpPr>
        <dsp:cNvPr id="0" name=""/>
        <dsp:cNvSpPr/>
      </dsp:nvSpPr>
      <dsp:spPr>
        <a:xfrm>
          <a:off x="5785660" y="1742653"/>
          <a:ext cx="472976"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5785660" y="1853312"/>
        <a:ext cx="331083" cy="331975"/>
      </dsp:txXfrm>
    </dsp:sp>
    <dsp:sp modelId="{0E7C1E10-3340-4A6B-A2C5-5FAB2D7106F2}">
      <dsp:nvSpPr>
        <dsp:cNvPr id="0" name=""/>
        <dsp:cNvSpPr/>
      </dsp:nvSpPr>
      <dsp:spPr>
        <a:xfrm>
          <a:off x="6454966" y="1277704"/>
          <a:ext cx="2448435" cy="1483191"/>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Further assess aptitudes, abilities, skills</a:t>
          </a:r>
          <a:endParaRPr lang="en-US" sz="2700" kern="1200" dirty="0"/>
        </a:p>
      </dsp:txBody>
      <dsp:txXfrm>
        <a:off x="6498407" y="1321145"/>
        <a:ext cx="2361553" cy="13963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98ABF-FF1A-432C-9502-1B302D1B1E7B}">
      <dsp:nvSpPr>
        <dsp:cNvPr id="0" name=""/>
        <dsp:cNvSpPr/>
      </dsp:nvSpPr>
      <dsp:spPr>
        <a:xfrm>
          <a:off x="0" y="386280"/>
          <a:ext cx="60960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2FB8B3-7213-4456-AE68-26C9CF830D8E}">
      <dsp:nvSpPr>
        <dsp:cNvPr id="0" name=""/>
        <dsp:cNvSpPr/>
      </dsp:nvSpPr>
      <dsp:spPr>
        <a:xfrm>
          <a:off x="304800" y="32040"/>
          <a:ext cx="5029193" cy="708480"/>
        </a:xfrm>
        <a:prstGeom prst="roundRect">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en-US" sz="3100" kern="1200" dirty="0" smtClean="0">
              <a:solidFill>
                <a:schemeClr val="tx1"/>
              </a:solidFill>
            </a:rPr>
            <a:t>Post-secondary Education/Training</a:t>
          </a:r>
        </a:p>
      </dsp:txBody>
      <dsp:txXfrm>
        <a:off x="339385" y="66625"/>
        <a:ext cx="4960023" cy="639310"/>
      </dsp:txXfrm>
    </dsp:sp>
    <dsp:sp modelId="{211B9328-D538-4141-9A24-98DAC97519B3}">
      <dsp:nvSpPr>
        <dsp:cNvPr id="0" name=""/>
        <dsp:cNvSpPr/>
      </dsp:nvSpPr>
      <dsp:spPr>
        <a:xfrm>
          <a:off x="0" y="1474920"/>
          <a:ext cx="60960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2BB50A-8276-4F7A-91A9-BAF42D967175}">
      <dsp:nvSpPr>
        <dsp:cNvPr id="0" name=""/>
        <dsp:cNvSpPr/>
      </dsp:nvSpPr>
      <dsp:spPr>
        <a:xfrm>
          <a:off x="304800" y="1120680"/>
          <a:ext cx="5029193" cy="708480"/>
        </a:xfrm>
        <a:prstGeom prst="roundRect">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422400">
            <a:lnSpc>
              <a:spcPct val="90000"/>
            </a:lnSpc>
            <a:spcBef>
              <a:spcPct val="0"/>
            </a:spcBef>
            <a:spcAft>
              <a:spcPct val="35000"/>
            </a:spcAft>
          </a:pPr>
          <a:r>
            <a:rPr lang="en-US" sz="3200" kern="1200" dirty="0" smtClean="0">
              <a:solidFill>
                <a:schemeClr val="tx1"/>
              </a:solidFill>
            </a:rPr>
            <a:t>Employment</a:t>
          </a:r>
          <a:endParaRPr lang="en-US" sz="3100" kern="1200" dirty="0" smtClean="0">
            <a:solidFill>
              <a:schemeClr val="tx1"/>
            </a:solidFill>
          </a:endParaRPr>
        </a:p>
      </dsp:txBody>
      <dsp:txXfrm>
        <a:off x="339385" y="1155265"/>
        <a:ext cx="4960023" cy="639310"/>
      </dsp:txXfrm>
    </dsp:sp>
    <dsp:sp modelId="{DC0D898E-84F9-480C-BA05-E029F51A528A}">
      <dsp:nvSpPr>
        <dsp:cNvPr id="0" name=""/>
        <dsp:cNvSpPr/>
      </dsp:nvSpPr>
      <dsp:spPr>
        <a:xfrm>
          <a:off x="0" y="2563560"/>
          <a:ext cx="60960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D5A6B7-5959-4AC3-A603-405B288FFB7F}">
      <dsp:nvSpPr>
        <dsp:cNvPr id="0" name=""/>
        <dsp:cNvSpPr/>
      </dsp:nvSpPr>
      <dsp:spPr>
        <a:xfrm>
          <a:off x="304800" y="2209320"/>
          <a:ext cx="5181618" cy="708480"/>
        </a:xfrm>
        <a:prstGeom prst="roundRect">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422400">
            <a:lnSpc>
              <a:spcPct val="90000"/>
            </a:lnSpc>
            <a:spcBef>
              <a:spcPct val="0"/>
            </a:spcBef>
            <a:spcAft>
              <a:spcPct val="35000"/>
            </a:spcAft>
          </a:pPr>
          <a:r>
            <a:rPr lang="en-US" sz="3200" kern="1200" dirty="0" smtClean="0">
              <a:solidFill>
                <a:schemeClr val="tx1"/>
              </a:solidFill>
            </a:rPr>
            <a:t>Independent living</a:t>
          </a:r>
        </a:p>
      </dsp:txBody>
      <dsp:txXfrm>
        <a:off x="339385" y="2243905"/>
        <a:ext cx="5112448" cy="6393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49C962-866A-4F14-803F-24C794D6E8AF}">
      <dsp:nvSpPr>
        <dsp:cNvPr id="0" name=""/>
        <dsp:cNvSpPr/>
      </dsp:nvSpPr>
      <dsp:spPr>
        <a:xfrm>
          <a:off x="-138070" y="-76200"/>
          <a:ext cx="7896139" cy="277731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7DCFC44-DC31-4DD9-A5E6-1920E81D5990}">
      <dsp:nvSpPr>
        <dsp:cNvPr id="0" name=""/>
        <dsp:cNvSpPr/>
      </dsp:nvSpPr>
      <dsp:spPr>
        <a:xfrm>
          <a:off x="37434" y="90530"/>
          <a:ext cx="7896139" cy="277731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i="1" kern="1200" dirty="0" smtClean="0">
              <a:latin typeface="+mn-lt"/>
            </a:rPr>
            <a:t>Essential Question:  </a:t>
          </a:r>
          <a:r>
            <a:rPr lang="en-US" sz="2800" b="0" i="1" kern="1200" dirty="0" smtClean="0"/>
            <a:t>Given the data we have, do we anticipate that the student will need supports to prepare to meet her goals for living in and accessing  the community-- whether independently, with family support, or with agency support?</a:t>
          </a:r>
        </a:p>
        <a:p>
          <a:pPr lvl="0" algn="ctr" defTabSz="1244600">
            <a:lnSpc>
              <a:spcPct val="90000"/>
            </a:lnSpc>
            <a:spcBef>
              <a:spcPct val="0"/>
            </a:spcBef>
            <a:spcAft>
              <a:spcPct val="35000"/>
            </a:spcAft>
          </a:pPr>
          <a:endParaRPr lang="en-US" sz="500" b="0" i="1" kern="1200" dirty="0"/>
        </a:p>
      </dsp:txBody>
      <dsp:txXfrm>
        <a:off x="118779" y="171875"/>
        <a:ext cx="7733449" cy="26146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EFF2D-8DB6-4575-847F-CFE9BC426E65}">
      <dsp:nvSpPr>
        <dsp:cNvPr id="0" name=""/>
        <dsp:cNvSpPr/>
      </dsp:nvSpPr>
      <dsp:spPr>
        <a:xfrm>
          <a:off x="6240961" y="3558150"/>
          <a:ext cx="91440" cy="364314"/>
        </a:xfrm>
        <a:custGeom>
          <a:avLst/>
          <a:gdLst/>
          <a:ahLst/>
          <a:cxnLst/>
          <a:rect l="0" t="0" r="0" b="0"/>
          <a:pathLst>
            <a:path>
              <a:moveTo>
                <a:pt x="45720" y="0"/>
              </a:moveTo>
              <a:lnTo>
                <a:pt x="45720" y="3643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FFA8DB-4AEA-4DB9-844B-A8D7A4B3C0D3}">
      <dsp:nvSpPr>
        <dsp:cNvPr id="0" name=""/>
        <dsp:cNvSpPr/>
      </dsp:nvSpPr>
      <dsp:spPr>
        <a:xfrm>
          <a:off x="4156649" y="1887389"/>
          <a:ext cx="2130031" cy="499503"/>
        </a:xfrm>
        <a:custGeom>
          <a:avLst/>
          <a:gdLst/>
          <a:ahLst/>
          <a:cxnLst/>
          <a:rect l="0" t="0" r="0" b="0"/>
          <a:pathLst>
            <a:path>
              <a:moveTo>
                <a:pt x="0" y="0"/>
              </a:moveTo>
              <a:lnTo>
                <a:pt x="0" y="383458"/>
              </a:lnTo>
              <a:lnTo>
                <a:pt x="2130031" y="383458"/>
              </a:lnTo>
              <a:lnTo>
                <a:pt x="2130031" y="4995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06A61F-4A53-4E25-81FC-8F3C7B0DFEC7}">
      <dsp:nvSpPr>
        <dsp:cNvPr id="0" name=""/>
        <dsp:cNvSpPr/>
      </dsp:nvSpPr>
      <dsp:spPr>
        <a:xfrm>
          <a:off x="2189942" y="3469124"/>
          <a:ext cx="91440" cy="364314"/>
        </a:xfrm>
        <a:custGeom>
          <a:avLst/>
          <a:gdLst/>
          <a:ahLst/>
          <a:cxnLst/>
          <a:rect l="0" t="0" r="0" b="0"/>
          <a:pathLst>
            <a:path>
              <a:moveTo>
                <a:pt x="45720" y="0"/>
              </a:moveTo>
              <a:lnTo>
                <a:pt x="45720" y="3643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2720AB-AA41-42A4-8BA9-F1F559A0587A}">
      <dsp:nvSpPr>
        <dsp:cNvPr id="0" name=""/>
        <dsp:cNvSpPr/>
      </dsp:nvSpPr>
      <dsp:spPr>
        <a:xfrm>
          <a:off x="2235662" y="1887389"/>
          <a:ext cx="1920987" cy="499503"/>
        </a:xfrm>
        <a:custGeom>
          <a:avLst/>
          <a:gdLst/>
          <a:ahLst/>
          <a:cxnLst/>
          <a:rect l="0" t="0" r="0" b="0"/>
          <a:pathLst>
            <a:path>
              <a:moveTo>
                <a:pt x="1920987" y="0"/>
              </a:moveTo>
              <a:lnTo>
                <a:pt x="1920987" y="383458"/>
              </a:lnTo>
              <a:lnTo>
                <a:pt x="0" y="383458"/>
              </a:lnTo>
              <a:lnTo>
                <a:pt x="0" y="4995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49C962-866A-4F14-803F-24C794D6E8AF}">
      <dsp:nvSpPr>
        <dsp:cNvPr id="0" name=""/>
        <dsp:cNvSpPr/>
      </dsp:nvSpPr>
      <dsp:spPr>
        <a:xfrm>
          <a:off x="333880" y="-132224"/>
          <a:ext cx="7645539" cy="201961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7DCFC44-DC31-4DD9-A5E6-1920E81D5990}">
      <dsp:nvSpPr>
        <dsp:cNvPr id="0" name=""/>
        <dsp:cNvSpPr/>
      </dsp:nvSpPr>
      <dsp:spPr>
        <a:xfrm>
          <a:off x="473064" y="0"/>
          <a:ext cx="7645539" cy="201961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0" i="1" kern="1200" dirty="0" smtClean="0">
              <a:latin typeface="+mn-lt"/>
            </a:rPr>
            <a:t>Essential Question:  </a:t>
          </a:r>
          <a:r>
            <a:rPr lang="en-US" sz="2800" b="0" i="1" kern="1200" dirty="0" smtClean="0"/>
            <a:t>Given the data we have, do we anticipate that the student will need supports to prepare to meet her goals for living in and accessing  the community-- whether independently, with family support, or with agency support?  </a:t>
          </a:r>
          <a:endParaRPr lang="en-US" sz="700" b="0" i="1" kern="1200" dirty="0"/>
        </a:p>
      </dsp:txBody>
      <dsp:txXfrm>
        <a:off x="532216" y="59152"/>
        <a:ext cx="7527235" cy="1901310"/>
      </dsp:txXfrm>
    </dsp:sp>
    <dsp:sp modelId="{A0485D06-C14D-4A41-8639-D34249936D0D}">
      <dsp:nvSpPr>
        <dsp:cNvPr id="0" name=""/>
        <dsp:cNvSpPr/>
      </dsp:nvSpPr>
      <dsp:spPr>
        <a:xfrm>
          <a:off x="755723" y="2386893"/>
          <a:ext cx="2959877" cy="10822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3B38D32-264C-4006-B9A6-CDEEB49A757D}">
      <dsp:nvSpPr>
        <dsp:cNvPr id="0" name=""/>
        <dsp:cNvSpPr/>
      </dsp:nvSpPr>
      <dsp:spPr>
        <a:xfrm>
          <a:off x="894907" y="2519117"/>
          <a:ext cx="2959877" cy="1082231"/>
        </a:xfrm>
        <a:prstGeom prst="roundRect">
          <a:avLst>
            <a:gd name="adj" fmla="val 10000"/>
          </a:avLst>
        </a:prstGeom>
        <a:solidFill>
          <a:srgbClr val="FFFF99">
            <a:alpha val="90000"/>
          </a:srgb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YES- student needs services and activities to meet her goals</a:t>
          </a:r>
          <a:endParaRPr lang="en-US" sz="800" kern="1200" dirty="0"/>
        </a:p>
      </dsp:txBody>
      <dsp:txXfrm>
        <a:off x="926604" y="2550814"/>
        <a:ext cx="2896483" cy="1018837"/>
      </dsp:txXfrm>
    </dsp:sp>
    <dsp:sp modelId="{DFA2AF2E-DA32-401C-BAF1-474F91D7BADD}">
      <dsp:nvSpPr>
        <dsp:cNvPr id="0" name=""/>
        <dsp:cNvSpPr/>
      </dsp:nvSpPr>
      <dsp:spPr>
        <a:xfrm>
          <a:off x="174910" y="3833439"/>
          <a:ext cx="4121503" cy="12433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CD885F-A3AF-4292-A512-EA9EEC67CB5F}">
      <dsp:nvSpPr>
        <dsp:cNvPr id="0" name=""/>
        <dsp:cNvSpPr/>
      </dsp:nvSpPr>
      <dsp:spPr>
        <a:xfrm>
          <a:off x="314094" y="3965663"/>
          <a:ext cx="4121503" cy="1243355"/>
        </a:xfrm>
        <a:prstGeom prst="roundRect">
          <a:avLst>
            <a:gd name="adj" fmla="val 10000"/>
          </a:avLst>
        </a:prstGeom>
        <a:solidFill>
          <a:srgbClr val="FFFF99">
            <a:alpha val="90000"/>
          </a:srgb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List student’s goal in Grid</a:t>
          </a:r>
        </a:p>
        <a:p>
          <a:pPr lvl="0" algn="l" defTabSz="1066800">
            <a:lnSpc>
              <a:spcPct val="90000"/>
            </a:lnSpc>
            <a:spcBef>
              <a:spcPct val="0"/>
            </a:spcBef>
            <a:spcAft>
              <a:spcPct val="35000"/>
            </a:spcAft>
          </a:pPr>
          <a:r>
            <a:rPr lang="en-US" sz="2400" kern="1200" dirty="0" smtClean="0"/>
            <a:t>List services and activities to be provided</a:t>
          </a:r>
          <a:endParaRPr lang="en-US" sz="2000" kern="1200" dirty="0"/>
        </a:p>
      </dsp:txBody>
      <dsp:txXfrm>
        <a:off x="350511" y="4002080"/>
        <a:ext cx="4048669" cy="1170521"/>
      </dsp:txXfrm>
    </dsp:sp>
    <dsp:sp modelId="{24D67FEE-7634-46F4-8EAA-B3FFAC7E2DFD}">
      <dsp:nvSpPr>
        <dsp:cNvPr id="0" name=""/>
        <dsp:cNvSpPr/>
      </dsp:nvSpPr>
      <dsp:spPr>
        <a:xfrm>
          <a:off x="4534014" y="2386893"/>
          <a:ext cx="3505333" cy="117125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D0D641A-61F8-4480-A49A-D27B0839CE70}">
      <dsp:nvSpPr>
        <dsp:cNvPr id="0" name=""/>
        <dsp:cNvSpPr/>
      </dsp:nvSpPr>
      <dsp:spPr>
        <a:xfrm>
          <a:off x="4673198" y="2519117"/>
          <a:ext cx="3505333" cy="1171256"/>
        </a:xfrm>
        <a:prstGeom prst="roundRect">
          <a:avLst>
            <a:gd name="adj" fmla="val 10000"/>
          </a:avLst>
        </a:prstGeom>
        <a:solidFill>
          <a:srgbClr val="CCFFCC">
            <a:alpha val="89804"/>
          </a:srgbClr>
        </a:solid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NO- data suggests student will not need services and activities for this area</a:t>
          </a:r>
          <a:endParaRPr lang="en-US" sz="1300" kern="1200" dirty="0"/>
        </a:p>
      </dsp:txBody>
      <dsp:txXfrm>
        <a:off x="4707503" y="2553422"/>
        <a:ext cx="3436723" cy="1102646"/>
      </dsp:txXfrm>
    </dsp:sp>
    <dsp:sp modelId="{4FDF50FA-DB09-4DBE-BF16-64DB99890693}">
      <dsp:nvSpPr>
        <dsp:cNvPr id="0" name=""/>
        <dsp:cNvSpPr/>
      </dsp:nvSpPr>
      <dsp:spPr>
        <a:xfrm>
          <a:off x="4574781" y="3922464"/>
          <a:ext cx="3423798" cy="180974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2A9731D-7DC9-4810-9C8C-76482045274B}">
      <dsp:nvSpPr>
        <dsp:cNvPr id="0" name=""/>
        <dsp:cNvSpPr/>
      </dsp:nvSpPr>
      <dsp:spPr>
        <a:xfrm>
          <a:off x="4713965" y="4054689"/>
          <a:ext cx="3423798" cy="1809746"/>
        </a:xfrm>
        <a:prstGeom prst="roundRect">
          <a:avLst>
            <a:gd name="adj" fmla="val 10000"/>
          </a:avLst>
        </a:prstGeom>
        <a:solidFill>
          <a:srgbClr val="CCFFCC">
            <a:alpha val="90000"/>
          </a:srgb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“The IEP team has determined that a goal &amp; services for this area are not needed at this time.”  </a:t>
          </a:r>
        </a:p>
        <a:p>
          <a:pPr lvl="0" algn="l" defTabSz="1066800">
            <a:lnSpc>
              <a:spcPct val="90000"/>
            </a:lnSpc>
            <a:spcBef>
              <a:spcPct val="0"/>
            </a:spcBef>
            <a:spcAft>
              <a:spcPct val="35000"/>
            </a:spcAft>
          </a:pPr>
          <a:r>
            <a:rPr lang="en-US" sz="2400" kern="1200" dirty="0" smtClean="0"/>
            <a:t>Leave rest of grid blank</a:t>
          </a:r>
          <a:r>
            <a:rPr lang="en-US" sz="2100" kern="1200" dirty="0" smtClean="0"/>
            <a:t>.</a:t>
          </a:r>
          <a:endParaRPr lang="en-US" sz="2100" kern="1200" dirty="0"/>
        </a:p>
      </dsp:txBody>
      <dsp:txXfrm>
        <a:off x="4766971" y="4107695"/>
        <a:ext cx="3317786" cy="17037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C6AB5-E5DA-4C3F-9B23-410AE1112F9D}">
      <dsp:nvSpPr>
        <dsp:cNvPr id="0" name=""/>
        <dsp:cNvSpPr/>
      </dsp:nvSpPr>
      <dsp:spPr>
        <a:xfrm>
          <a:off x="1682" y="1499641"/>
          <a:ext cx="2370066" cy="1648917"/>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Identify interests and preferences</a:t>
          </a:r>
          <a:endParaRPr lang="en-US" sz="2400" kern="1200" dirty="0"/>
        </a:p>
      </dsp:txBody>
      <dsp:txXfrm>
        <a:off x="49977" y="1547936"/>
        <a:ext cx="2273476" cy="1552327"/>
      </dsp:txXfrm>
    </dsp:sp>
    <dsp:sp modelId="{6508F9C9-8D04-477C-B030-4E22B152A64D}">
      <dsp:nvSpPr>
        <dsp:cNvPr id="0" name=""/>
        <dsp:cNvSpPr/>
      </dsp:nvSpPr>
      <dsp:spPr>
        <a:xfrm>
          <a:off x="2586363"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2586363" y="2164426"/>
        <a:ext cx="318487" cy="319346"/>
      </dsp:txXfrm>
    </dsp:sp>
    <dsp:sp modelId="{2BF6F9EC-7DC2-4E36-9C16-F823A5623E24}">
      <dsp:nvSpPr>
        <dsp:cNvPr id="0" name=""/>
        <dsp:cNvSpPr/>
      </dsp:nvSpPr>
      <dsp:spPr>
        <a:xfrm>
          <a:off x="3230205" y="1555192"/>
          <a:ext cx="2334290" cy="1537815"/>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Set post-secondary goals</a:t>
          </a:r>
          <a:endParaRPr lang="en-US" sz="2400" kern="1200" dirty="0"/>
        </a:p>
      </dsp:txBody>
      <dsp:txXfrm>
        <a:off x="3275246" y="1600233"/>
        <a:ext cx="2244208" cy="1447733"/>
      </dsp:txXfrm>
    </dsp:sp>
    <dsp:sp modelId="{B64C666F-541E-43B3-A29A-37A34B0CF8A1}">
      <dsp:nvSpPr>
        <dsp:cNvPr id="0" name=""/>
        <dsp:cNvSpPr/>
      </dsp:nvSpPr>
      <dsp:spPr>
        <a:xfrm>
          <a:off x="5779109"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5779109" y="2164426"/>
        <a:ext cx="318487" cy="319346"/>
      </dsp:txXfrm>
    </dsp:sp>
    <dsp:sp modelId="{3612A8AF-36D7-4029-B1C9-D616DD985E05}">
      <dsp:nvSpPr>
        <dsp:cNvPr id="0" name=""/>
        <dsp:cNvSpPr/>
      </dsp:nvSpPr>
      <dsp:spPr>
        <a:xfrm>
          <a:off x="6422951" y="1523998"/>
          <a:ext cx="2490765" cy="160020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Further assess aptitudes, abilities, skills</a:t>
          </a:r>
          <a:endParaRPr lang="en-US" sz="2400" b="1" kern="1200" dirty="0"/>
        </a:p>
      </dsp:txBody>
      <dsp:txXfrm>
        <a:off x="6469819" y="1570866"/>
        <a:ext cx="2397029" cy="150646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735" cy="461489"/>
          </a:xfrm>
          <a:prstGeom prst="rect">
            <a:avLst/>
          </a:prstGeom>
        </p:spPr>
        <p:txBody>
          <a:bodyPr vert="horz" lIns="92814" tIns="46407" rIns="92814" bIns="46407"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1082" y="1"/>
            <a:ext cx="3037735" cy="461489"/>
          </a:xfrm>
          <a:prstGeom prst="rect">
            <a:avLst/>
          </a:prstGeom>
        </p:spPr>
        <p:txBody>
          <a:bodyPr vert="horz" lIns="92814" tIns="46407" rIns="92814" bIns="46407" rtlCol="0"/>
          <a:lstStyle>
            <a:lvl1pPr algn="r">
              <a:defRPr sz="1200">
                <a:latin typeface="Arial" charset="0"/>
              </a:defRPr>
            </a:lvl1pPr>
          </a:lstStyle>
          <a:p>
            <a:pPr>
              <a:defRPr/>
            </a:pPr>
            <a:fld id="{43887F56-28F7-4861-A77A-E3C12B4114C5}" type="datetimeFigureOut">
              <a:rPr lang="en-US"/>
              <a:pPr>
                <a:defRPr/>
              </a:pPr>
              <a:t>9/25/2012</a:t>
            </a:fld>
            <a:endParaRPr lang="en-US"/>
          </a:p>
        </p:txBody>
      </p:sp>
      <p:sp>
        <p:nvSpPr>
          <p:cNvPr id="4" name="Footer Placeholder 3"/>
          <p:cNvSpPr>
            <a:spLocks noGrp="1"/>
          </p:cNvSpPr>
          <p:nvPr>
            <p:ph type="ftr" sz="quarter" idx="2"/>
          </p:nvPr>
        </p:nvSpPr>
        <p:spPr>
          <a:xfrm>
            <a:off x="0" y="8773012"/>
            <a:ext cx="3037735" cy="461489"/>
          </a:xfrm>
          <a:prstGeom prst="rect">
            <a:avLst/>
          </a:prstGeom>
        </p:spPr>
        <p:txBody>
          <a:bodyPr vert="horz" lIns="92814" tIns="46407" rIns="92814" bIns="46407"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1082" y="8773012"/>
            <a:ext cx="3037735" cy="461489"/>
          </a:xfrm>
          <a:prstGeom prst="rect">
            <a:avLst/>
          </a:prstGeom>
        </p:spPr>
        <p:txBody>
          <a:bodyPr vert="horz" lIns="92814" tIns="46407" rIns="92814" bIns="46407" rtlCol="0" anchor="b"/>
          <a:lstStyle>
            <a:lvl1pPr algn="r">
              <a:defRPr sz="1200">
                <a:latin typeface="Arial" charset="0"/>
              </a:defRPr>
            </a:lvl1pPr>
          </a:lstStyle>
          <a:p>
            <a:pPr>
              <a:defRPr/>
            </a:pPr>
            <a:fld id="{E67F539C-00E8-4F36-8ACA-24A457BCFBE6}" type="slidenum">
              <a:rPr lang="en-US"/>
              <a:pPr>
                <a:defRPr/>
              </a:pPr>
              <a:t>‹#›</a:t>
            </a:fld>
            <a:endParaRPr lang="en-US"/>
          </a:p>
        </p:txBody>
      </p:sp>
    </p:spTree>
    <p:extLst>
      <p:ext uri="{BB962C8B-B14F-4D97-AF65-F5344CB8AC3E}">
        <p14:creationId xmlns:p14="http://schemas.microsoft.com/office/powerpoint/2010/main" val="1748150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1"/>
            <a:ext cx="3037735" cy="46148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defRPr sz="1200">
                <a:latin typeface="Arial" charset="0"/>
              </a:defRPr>
            </a:lvl1pPr>
          </a:lstStyle>
          <a:p>
            <a:pPr>
              <a:defRPr/>
            </a:pPr>
            <a:endParaRPr lang="en-US"/>
          </a:p>
        </p:txBody>
      </p:sp>
      <p:sp>
        <p:nvSpPr>
          <p:cNvPr id="15363" name="Rectangle 3"/>
          <p:cNvSpPr>
            <a:spLocks noGrp="1" noChangeArrowheads="1"/>
          </p:cNvSpPr>
          <p:nvPr>
            <p:ph type="dt" idx="1"/>
          </p:nvPr>
        </p:nvSpPr>
        <p:spPr bwMode="auto">
          <a:xfrm>
            <a:off x="3971082" y="1"/>
            <a:ext cx="3037735" cy="46148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lgn="r">
              <a:defRPr sz="1200">
                <a:latin typeface="Arial" charset="0"/>
              </a:defRPr>
            </a:lvl1pPr>
          </a:lstStyle>
          <a:p>
            <a:pPr>
              <a:defRPr/>
            </a:pPr>
            <a:endParaRPr lang="en-US"/>
          </a:p>
        </p:txBody>
      </p:sp>
      <p:sp>
        <p:nvSpPr>
          <p:cNvPr id="120836" name="Rectangle 4"/>
          <p:cNvSpPr>
            <a:spLocks noGrp="1" noRot="1" noChangeAspect="1" noChangeArrowheads="1" noTextEdit="1"/>
          </p:cNvSpPr>
          <p:nvPr>
            <p:ph type="sldImg" idx="2"/>
          </p:nvPr>
        </p:nvSpPr>
        <p:spPr bwMode="auto">
          <a:xfrm>
            <a:off x="1198563" y="693738"/>
            <a:ext cx="4613275" cy="3460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01992" y="4386506"/>
            <a:ext cx="5606419" cy="415654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773012"/>
            <a:ext cx="3037735" cy="461489"/>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defRPr sz="1200">
                <a:latin typeface="Arial" charset="0"/>
              </a:defRPr>
            </a:lvl1pPr>
          </a:lstStyle>
          <a:p>
            <a:pPr>
              <a:defRPr/>
            </a:pPr>
            <a:endParaRPr lang="en-US"/>
          </a:p>
        </p:txBody>
      </p:sp>
      <p:sp>
        <p:nvSpPr>
          <p:cNvPr id="15367" name="Rectangle 7"/>
          <p:cNvSpPr>
            <a:spLocks noGrp="1" noChangeArrowheads="1"/>
          </p:cNvSpPr>
          <p:nvPr>
            <p:ph type="sldNum" sz="quarter" idx="5"/>
          </p:nvPr>
        </p:nvSpPr>
        <p:spPr bwMode="auto">
          <a:xfrm>
            <a:off x="3971082" y="8773012"/>
            <a:ext cx="3037735" cy="461489"/>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lgn="r">
              <a:defRPr sz="1200">
                <a:latin typeface="Arial" charset="0"/>
              </a:defRPr>
            </a:lvl1pPr>
          </a:lstStyle>
          <a:p>
            <a:pPr>
              <a:defRPr/>
            </a:pPr>
            <a:fld id="{B7C06962-FEDC-4F46-AAB3-4CD6AE83E4D9}" type="slidenum">
              <a:rPr lang="en-US"/>
              <a:pPr>
                <a:defRPr/>
              </a:pPr>
              <a:t>‹#›</a:t>
            </a:fld>
            <a:endParaRPr lang="en-US"/>
          </a:p>
        </p:txBody>
      </p:sp>
    </p:spTree>
    <p:extLst>
      <p:ext uri="{BB962C8B-B14F-4D97-AF65-F5344CB8AC3E}">
        <p14:creationId xmlns:p14="http://schemas.microsoft.com/office/powerpoint/2010/main" val="6646448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Note to trainer:  There are some slides</a:t>
            </a:r>
            <a:r>
              <a:rPr lang="en-US" baseline="0" dirty="0" smtClean="0">
                <a:latin typeface="Arial" pitchFamily="34" charset="0"/>
              </a:rPr>
              <a:t> that can be used as guided notes, with the “answers” on the next slide.  See Supplementary PowerPoint on Assessments for more detail regarding specific assessments.</a:t>
            </a:r>
            <a:endParaRPr lang="en-US" dirty="0" smtClean="0">
              <a:latin typeface="Arial" pitchFamily="34" charset="0"/>
            </a:endParaRP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7C9BFBD-43D3-4301-9ADA-735D4064B83A}" type="slidenum">
              <a:rPr lang="en-US" smtClean="0"/>
              <a:pPr eaLnBrk="1" hangingPunct="1"/>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8563" y="693738"/>
            <a:ext cx="46132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a:t>
            </a:fld>
            <a:endParaRPr lang="en-US" dirty="0"/>
          </a:p>
        </p:txBody>
      </p:sp>
    </p:spTree>
    <p:extLst>
      <p:ext uri="{BB962C8B-B14F-4D97-AF65-F5344CB8AC3E}">
        <p14:creationId xmlns:p14="http://schemas.microsoft.com/office/powerpoint/2010/main" val="2465018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3971083" y="8773016"/>
            <a:ext cx="3037735"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09" tIns="46654" rIns="93309" bIns="46654"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125560F-E382-4CE7-9E5A-F3B39B580963}" type="slidenum">
              <a:rPr lang="en-US" sz="1200">
                <a:latin typeface="Calibri" pitchFamily="34" charset="0"/>
              </a:rPr>
              <a:pPr algn="r" eaLnBrk="1" hangingPunct="1"/>
              <a:t>11</a:t>
            </a:fld>
            <a:endParaRPr lang="en-US" sz="1200">
              <a:latin typeface="Calibri" pitchFamily="34" charset="0"/>
            </a:endParaRPr>
          </a:p>
        </p:txBody>
      </p:sp>
      <p:sp>
        <p:nvSpPr>
          <p:cNvPr id="56323" name="Rectangle 2"/>
          <p:cNvSpPr>
            <a:spLocks noGrp="1" noRot="1" noChangeAspect="1" noTextEdit="1"/>
          </p:cNvSpPr>
          <p:nvPr>
            <p:ph type="sldImg"/>
          </p:nvPr>
        </p:nvSpPr>
        <p:spPr>
          <a:xfrm>
            <a:off x="1198563" y="693738"/>
            <a:ext cx="4613275" cy="3460750"/>
          </a:xfrm>
          <a:ln/>
        </p:spPr>
      </p:sp>
      <p:sp>
        <p:nvSpPr>
          <p:cNvPr id="56324"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54243" indent="-290093" eaLnBrk="0" hangingPunct="0">
              <a:defRPr>
                <a:solidFill>
                  <a:schemeClr val="tx1"/>
                </a:solidFill>
                <a:latin typeface="Arial" pitchFamily="34" charset="0"/>
              </a:defRPr>
            </a:lvl2pPr>
            <a:lvl3pPr marL="1160374" indent="-232075" eaLnBrk="0" hangingPunct="0">
              <a:defRPr>
                <a:solidFill>
                  <a:schemeClr val="tx1"/>
                </a:solidFill>
                <a:latin typeface="Arial" pitchFamily="34" charset="0"/>
              </a:defRPr>
            </a:lvl3pPr>
            <a:lvl4pPr marL="1624523" indent="-232075" eaLnBrk="0" hangingPunct="0">
              <a:defRPr>
                <a:solidFill>
                  <a:schemeClr val="tx1"/>
                </a:solidFill>
                <a:latin typeface="Arial" pitchFamily="34" charset="0"/>
              </a:defRPr>
            </a:lvl4pPr>
            <a:lvl5pPr marL="2088672" indent="-232075" eaLnBrk="0" hangingPunct="0">
              <a:defRPr>
                <a:solidFill>
                  <a:schemeClr val="tx1"/>
                </a:solidFill>
                <a:latin typeface="Arial" pitchFamily="34" charset="0"/>
              </a:defRPr>
            </a:lvl5pPr>
            <a:lvl6pPr marL="2552822" indent="-232075" eaLnBrk="0" fontAlgn="base" hangingPunct="0">
              <a:spcBef>
                <a:spcPct val="0"/>
              </a:spcBef>
              <a:spcAft>
                <a:spcPct val="0"/>
              </a:spcAft>
              <a:defRPr>
                <a:solidFill>
                  <a:schemeClr val="tx1"/>
                </a:solidFill>
                <a:latin typeface="Arial" pitchFamily="34" charset="0"/>
              </a:defRPr>
            </a:lvl6pPr>
            <a:lvl7pPr marL="3016971" indent="-232075" eaLnBrk="0" fontAlgn="base" hangingPunct="0">
              <a:spcBef>
                <a:spcPct val="0"/>
              </a:spcBef>
              <a:spcAft>
                <a:spcPct val="0"/>
              </a:spcAft>
              <a:defRPr>
                <a:solidFill>
                  <a:schemeClr val="tx1"/>
                </a:solidFill>
                <a:latin typeface="Arial" pitchFamily="34" charset="0"/>
              </a:defRPr>
            </a:lvl7pPr>
            <a:lvl8pPr marL="3481121" indent="-232075" eaLnBrk="0" fontAlgn="base" hangingPunct="0">
              <a:spcBef>
                <a:spcPct val="0"/>
              </a:spcBef>
              <a:spcAft>
                <a:spcPct val="0"/>
              </a:spcAft>
              <a:defRPr>
                <a:solidFill>
                  <a:schemeClr val="tx1"/>
                </a:solidFill>
                <a:latin typeface="Arial" pitchFamily="34" charset="0"/>
              </a:defRPr>
            </a:lvl8pPr>
            <a:lvl9pPr marL="3945270" indent="-232075" eaLnBrk="0" fontAlgn="base" hangingPunct="0">
              <a:spcBef>
                <a:spcPct val="0"/>
              </a:spcBef>
              <a:spcAft>
                <a:spcPct val="0"/>
              </a:spcAft>
              <a:defRPr>
                <a:solidFill>
                  <a:schemeClr val="tx1"/>
                </a:solidFill>
                <a:latin typeface="Arial" pitchFamily="34" charset="0"/>
              </a:defRPr>
            </a:lvl9pPr>
          </a:lstStyle>
          <a:p>
            <a:pPr eaLnBrk="1" hangingPunct="1"/>
            <a:fld id="{7EF6AC64-2401-4B49-BA11-4913891A4859}" type="slidenum">
              <a:rPr lang="en-US" smtClean="0"/>
              <a:pPr eaLnBrk="1" hangingPunct="1"/>
              <a:t>12</a:t>
            </a:fld>
            <a:endParaRPr lang="en-US" dirty="0" smtClean="0"/>
          </a:p>
        </p:txBody>
      </p:sp>
      <p:sp>
        <p:nvSpPr>
          <p:cNvPr id="81923" name="Slide Image Placeholder 1"/>
          <p:cNvSpPr>
            <a:spLocks noGrp="1" noRot="1" noChangeAspect="1" noTextEdit="1"/>
          </p:cNvSpPr>
          <p:nvPr>
            <p:ph type="sldImg"/>
          </p:nvPr>
        </p:nvSpPr>
        <p:spPr>
          <a:xfrm>
            <a:off x="1198563" y="693738"/>
            <a:ext cx="4613275" cy="3460750"/>
          </a:xfrm>
          <a:ln/>
        </p:spPr>
      </p:sp>
      <p:sp>
        <p:nvSpPr>
          <p:cNvPr id="81924" name="Notes Placeholder 2"/>
          <p:cNvSpPr>
            <a:spLocks noGrp="1"/>
          </p:cNvSpPr>
          <p:nvPr>
            <p:ph type="body" idx="1"/>
          </p:nvPr>
        </p:nvSpPr>
        <p:spPr>
          <a:xfrm>
            <a:off x="701040" y="4385533"/>
            <a:ext cx="5608320" cy="4156234"/>
          </a:xfrm>
          <a:noFill/>
        </p:spPr>
        <p:txBody>
          <a:bodyPr lIns="92802" tIns="46401" rIns="92802" bIns="46401"/>
          <a:lstStyle/>
          <a:p>
            <a:pPr eaLnBrk="1" hangingPunct="1"/>
            <a:r>
              <a:rPr lang="en-US" dirty="0" smtClean="0"/>
              <a:t>Examples:</a:t>
            </a:r>
          </a:p>
          <a:p>
            <a:pPr eaLnBrk="1" hangingPunct="1"/>
            <a:r>
              <a:rPr lang="en-US" dirty="0" smtClean="0"/>
              <a:t>Self Directed Search</a:t>
            </a:r>
          </a:p>
          <a:p>
            <a:pPr eaLnBrk="1" hangingPunct="1"/>
            <a:r>
              <a:rPr lang="en-US" dirty="0" smtClean="0"/>
              <a:t>Keys to Work</a:t>
            </a:r>
          </a:p>
          <a:p>
            <a:pPr eaLnBrk="1" hangingPunct="1"/>
            <a:r>
              <a:rPr lang="en-US" dirty="0" smtClean="0"/>
              <a:t>Situational assessments:  data from community job site</a:t>
            </a:r>
          </a:p>
          <a:p>
            <a:pPr eaLnBrk="1" hangingPunct="1"/>
            <a:r>
              <a:rPr lang="en-US" dirty="0" smtClean="0"/>
              <a:t>Job shadowing:  watching someone do a job</a:t>
            </a:r>
          </a:p>
          <a:p>
            <a:pPr eaLnBrk="1" hangingPunct="1"/>
            <a:r>
              <a:rPr lang="en-US" dirty="0" smtClean="0"/>
              <a:t>Other things the student is or has been engaged with</a:t>
            </a:r>
          </a:p>
        </p:txBody>
      </p:sp>
      <p:sp>
        <p:nvSpPr>
          <p:cNvPr id="81925" name="Slide Number Placeholder 3"/>
          <p:cNvSpPr txBox="1">
            <a:spLocks noGrp="1"/>
          </p:cNvSpPr>
          <p:nvPr/>
        </p:nvSpPr>
        <p:spPr bwMode="auto">
          <a:xfrm>
            <a:off x="3970938" y="8772668"/>
            <a:ext cx="3037840" cy="46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02" tIns="46401" rIns="92802" bIns="46401" anchor="b"/>
          <a:lstStyle>
            <a:lvl1pPr defTabSz="900113" eaLnBrk="0" hangingPunct="0">
              <a:defRPr>
                <a:solidFill>
                  <a:schemeClr val="tx1"/>
                </a:solidFill>
                <a:latin typeface="Arial" pitchFamily="34" charset="0"/>
              </a:defRPr>
            </a:lvl1pPr>
            <a:lvl2pPr marL="742950" indent="-285750" defTabSz="900113" eaLnBrk="0" hangingPunct="0">
              <a:defRPr>
                <a:solidFill>
                  <a:schemeClr val="tx1"/>
                </a:solidFill>
                <a:latin typeface="Arial" pitchFamily="34" charset="0"/>
              </a:defRPr>
            </a:lvl2pPr>
            <a:lvl3pPr marL="1143000" indent="-228600" defTabSz="900113" eaLnBrk="0" hangingPunct="0">
              <a:defRPr>
                <a:solidFill>
                  <a:schemeClr val="tx1"/>
                </a:solidFill>
                <a:latin typeface="Arial" pitchFamily="34" charset="0"/>
              </a:defRPr>
            </a:lvl3pPr>
            <a:lvl4pPr marL="1600200" indent="-228600" defTabSz="900113" eaLnBrk="0" hangingPunct="0">
              <a:defRPr>
                <a:solidFill>
                  <a:schemeClr val="tx1"/>
                </a:solidFill>
                <a:latin typeface="Arial" pitchFamily="34" charset="0"/>
              </a:defRPr>
            </a:lvl4pPr>
            <a:lvl5pPr marL="2057400" indent="-228600" defTabSz="900113" eaLnBrk="0" hangingPunct="0">
              <a:defRPr>
                <a:solidFill>
                  <a:schemeClr val="tx1"/>
                </a:solidFill>
                <a:latin typeface="Arial" pitchFamily="34" charset="0"/>
              </a:defRPr>
            </a:lvl5pPr>
            <a:lvl6pPr marL="2514600" indent="-228600" defTabSz="900113" eaLnBrk="0" fontAlgn="base" hangingPunct="0">
              <a:spcBef>
                <a:spcPct val="0"/>
              </a:spcBef>
              <a:spcAft>
                <a:spcPct val="0"/>
              </a:spcAft>
              <a:defRPr>
                <a:solidFill>
                  <a:schemeClr val="tx1"/>
                </a:solidFill>
                <a:latin typeface="Arial" pitchFamily="34" charset="0"/>
              </a:defRPr>
            </a:lvl6pPr>
            <a:lvl7pPr marL="2971800" indent="-228600" defTabSz="900113" eaLnBrk="0" fontAlgn="base" hangingPunct="0">
              <a:spcBef>
                <a:spcPct val="0"/>
              </a:spcBef>
              <a:spcAft>
                <a:spcPct val="0"/>
              </a:spcAft>
              <a:defRPr>
                <a:solidFill>
                  <a:schemeClr val="tx1"/>
                </a:solidFill>
                <a:latin typeface="Arial" pitchFamily="34" charset="0"/>
              </a:defRPr>
            </a:lvl7pPr>
            <a:lvl8pPr marL="3429000" indent="-228600" defTabSz="900113" eaLnBrk="0" fontAlgn="base" hangingPunct="0">
              <a:spcBef>
                <a:spcPct val="0"/>
              </a:spcBef>
              <a:spcAft>
                <a:spcPct val="0"/>
              </a:spcAft>
              <a:defRPr>
                <a:solidFill>
                  <a:schemeClr val="tx1"/>
                </a:solidFill>
                <a:latin typeface="Arial" pitchFamily="34" charset="0"/>
              </a:defRPr>
            </a:lvl8pPr>
            <a:lvl9pPr marL="3886200" indent="-228600" defTabSz="900113" eaLnBrk="0" fontAlgn="base" hangingPunct="0">
              <a:spcBef>
                <a:spcPct val="0"/>
              </a:spcBef>
              <a:spcAft>
                <a:spcPct val="0"/>
              </a:spcAft>
              <a:defRPr>
                <a:solidFill>
                  <a:schemeClr val="tx1"/>
                </a:solidFill>
                <a:latin typeface="Arial" pitchFamily="34" charset="0"/>
              </a:defRPr>
            </a:lvl9pPr>
          </a:lstStyle>
          <a:p>
            <a:pPr algn="r" eaLnBrk="1" hangingPunct="1"/>
            <a:fld id="{B9C0FFA5-89E1-43F0-B24B-4EB71472C31E}" type="slidenum">
              <a:rPr lang="en-US" sz="1200">
                <a:cs typeface="Arial" pitchFamily="34" charset="0"/>
              </a:rPr>
              <a:pPr algn="r" eaLnBrk="1" hangingPunct="1"/>
              <a:t>12</a:t>
            </a:fld>
            <a:endParaRPr lang="en-US" sz="1200" dirty="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dirty="0" smtClean="0">
                <a:solidFill>
                  <a:srgbClr val="990033"/>
                </a:solidFill>
                <a:latin typeface="Arial" pitchFamily="34" charset="0"/>
              </a:rPr>
              <a:t>Interests</a:t>
            </a:r>
            <a:r>
              <a:rPr lang="en-US" dirty="0" smtClean="0">
                <a:solidFill>
                  <a:schemeClr val="accent2"/>
                </a:solidFill>
                <a:latin typeface="Arial" pitchFamily="34" charset="0"/>
              </a:rPr>
              <a:t> </a:t>
            </a:r>
            <a:r>
              <a:rPr lang="en-US" dirty="0" smtClean="0">
                <a:latin typeface="Arial" pitchFamily="34" charset="0"/>
              </a:rPr>
              <a:t>– a measure of opinions, attitudes and preferences</a:t>
            </a:r>
          </a:p>
          <a:p>
            <a:pPr eaLnBrk="1" hangingPunct="1">
              <a:lnSpc>
                <a:spcPct val="90000"/>
              </a:lnSpc>
            </a:pPr>
            <a:endParaRPr lang="en-US" dirty="0" smtClean="0">
              <a:latin typeface="Arial" pitchFamily="34" charset="0"/>
            </a:endParaRPr>
          </a:p>
          <a:p>
            <a:pPr eaLnBrk="1" hangingPunct="1">
              <a:lnSpc>
                <a:spcPct val="90000"/>
              </a:lnSpc>
            </a:pPr>
            <a:r>
              <a:rPr lang="en-US" dirty="0" smtClean="0">
                <a:solidFill>
                  <a:srgbClr val="990033"/>
                </a:solidFill>
                <a:latin typeface="Arial" pitchFamily="34" charset="0"/>
              </a:rPr>
              <a:t>Preferences</a:t>
            </a:r>
            <a:r>
              <a:rPr lang="en-US" dirty="0" smtClean="0">
                <a:latin typeface="Arial" pitchFamily="34" charset="0"/>
              </a:rPr>
              <a:t> – what the student values and likes</a:t>
            </a:r>
            <a:endParaRPr lang="en-US" b="1" dirty="0" smtClean="0">
              <a:latin typeface="Arial" pitchFamily="34" charset="0"/>
            </a:endParaRPr>
          </a:p>
          <a:p>
            <a:endParaRPr lang="en-US" b="1" dirty="0" smtClean="0">
              <a:latin typeface="Arial" pitchFamily="34" charset="0"/>
            </a:endParaRPr>
          </a:p>
          <a:p>
            <a:r>
              <a:rPr lang="en-US" b="1" dirty="0" smtClean="0">
                <a:latin typeface="Arial" pitchFamily="34" charset="0"/>
              </a:rPr>
              <a:t>Indicator 13 Question # 1:  Is there evidence of age appropriate transition assessment?</a:t>
            </a:r>
          </a:p>
        </p:txBody>
      </p:sp>
      <p:sp>
        <p:nvSpPr>
          <p:cNvPr id="144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2EA41C0-16AA-4135-9CFC-A817837D2827}" type="slidenum">
              <a:rPr lang="en-US" smtClean="0">
                <a:cs typeface="Arial" pitchFamily="34" charset="0"/>
              </a:rPr>
              <a:pPr eaLnBrk="1" hangingPunct="1"/>
              <a:t>13</a:t>
            </a:fld>
            <a:endParaRPr lang="en-US" smtClean="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Refer to supplementary handout for more detail on these items!</a:t>
            </a:r>
          </a:p>
          <a:p>
            <a:endParaRPr lang="en-US" dirty="0" smtClean="0">
              <a:latin typeface="Arial" pitchFamily="34" charset="0"/>
            </a:endParaRPr>
          </a:p>
          <a:p>
            <a:r>
              <a:rPr lang="en-US" dirty="0" smtClean="0">
                <a:latin typeface="Arial" pitchFamily="34" charset="0"/>
              </a:rPr>
              <a:t>Pennsylvania Career Zone (pacareerzone.org)</a:t>
            </a:r>
          </a:p>
          <a:p>
            <a:pPr lvl="1">
              <a:buFontTx/>
              <a:buChar char="•"/>
            </a:pPr>
            <a:r>
              <a:rPr lang="en-US" dirty="0" smtClean="0">
                <a:latin typeface="Arial" pitchFamily="34" charset="0"/>
              </a:rPr>
              <a:t>Quick Assessment</a:t>
            </a:r>
          </a:p>
          <a:p>
            <a:pPr lvl="1">
              <a:buFontTx/>
              <a:buChar char="•"/>
            </a:pPr>
            <a:r>
              <a:rPr lang="en-US" dirty="0" smtClean="0">
                <a:latin typeface="Arial" pitchFamily="34" charset="0"/>
              </a:rPr>
              <a:t>Interest Profiler</a:t>
            </a:r>
          </a:p>
          <a:p>
            <a:pPr lvl="1">
              <a:buFontTx/>
              <a:buChar char="•"/>
            </a:pPr>
            <a:r>
              <a:rPr lang="en-US" dirty="0" smtClean="0">
                <a:latin typeface="Arial" pitchFamily="34" charset="0"/>
              </a:rPr>
              <a:t>Work Importance Profiler </a:t>
            </a:r>
          </a:p>
        </p:txBody>
      </p:sp>
      <p:sp>
        <p:nvSpPr>
          <p:cNvPr id="146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A55408E-35FC-45A0-8E4B-60ABDDDD6D5A}" type="slidenum">
              <a:rPr lang="en-US" smtClean="0">
                <a:cs typeface="Arial" pitchFamily="34" charset="0"/>
              </a:rPr>
              <a:pPr eaLnBrk="1" hangingPunct="1"/>
              <a:t>14</a:t>
            </a:fld>
            <a:endParaRPr lang="en-US" smtClean="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Important concept– assessment</a:t>
            </a:r>
            <a:r>
              <a:rPr lang="en-US" baseline="0" dirty="0" smtClean="0"/>
              <a:t> data can be obtained from many sources and team members</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15</a:t>
            </a:fld>
            <a:endParaRPr lang="en-US"/>
          </a:p>
        </p:txBody>
      </p:sp>
    </p:spTree>
    <p:extLst>
      <p:ext uri="{BB962C8B-B14F-4D97-AF65-F5344CB8AC3E}">
        <p14:creationId xmlns:p14="http://schemas.microsoft.com/office/powerpoint/2010/main" val="789043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A1840FA9-F442-4ED6-86FB-17988857513A}" type="slidenum">
              <a:rPr lang="en-US" smtClean="0">
                <a:cs typeface="Arial" pitchFamily="34" charset="0"/>
              </a:rPr>
              <a:pPr eaLnBrk="1" hangingPunct="1"/>
              <a:t>17</a:t>
            </a:fld>
            <a:endParaRPr lang="en-US" smtClean="0">
              <a:cs typeface="Arial" pitchFamily="34" charset="0"/>
            </a:endParaRPr>
          </a:p>
        </p:txBody>
      </p:sp>
      <p:sp>
        <p:nvSpPr>
          <p:cNvPr id="211971" name="Rectangle 7"/>
          <p:cNvSpPr txBox="1">
            <a:spLocks noGrp="1" noChangeArrowheads="1"/>
          </p:cNvSpPr>
          <p:nvPr/>
        </p:nvSpPr>
        <p:spPr bwMode="auto">
          <a:xfrm>
            <a:off x="3970886" y="8773856"/>
            <a:ext cx="3038319" cy="46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85" tIns="46392" rIns="92785" bIns="46392"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8824AAFF-3E18-41EB-95AF-11F92F589D7A}" type="slidenum">
              <a:rPr lang="en-US" sz="1200"/>
              <a:pPr algn="r" eaLnBrk="1" hangingPunct="1"/>
              <a:t>17</a:t>
            </a:fld>
            <a:endParaRPr lang="en-US" sz="1200"/>
          </a:p>
        </p:txBody>
      </p:sp>
      <p:sp>
        <p:nvSpPr>
          <p:cNvPr id="211972" name="Rectangle 2"/>
          <p:cNvSpPr>
            <a:spLocks noGrp="1" noRot="1" noChangeAspect="1" noChangeArrowheads="1" noTextEdit="1"/>
          </p:cNvSpPr>
          <p:nvPr>
            <p:ph type="sldImg"/>
          </p:nvPr>
        </p:nvSpPr>
        <p:spPr>
          <a:ln/>
        </p:spPr>
      </p:sp>
      <p:sp>
        <p:nvSpPr>
          <p:cNvPr id="2119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t>Refer to supplementary handout for more detail on these items!</a:t>
            </a:r>
          </a:p>
          <a:p>
            <a:endParaRPr lang="en-US" dirty="0" smtClean="0"/>
          </a:p>
          <a:p>
            <a:r>
              <a:rPr lang="en-US" dirty="0" smtClean="0"/>
              <a:t>Ecological</a:t>
            </a:r>
            <a:r>
              <a:rPr lang="en-US" baseline="0" dirty="0" smtClean="0"/>
              <a:t> Assessment</a:t>
            </a:r>
            <a:endParaRPr lang="en-US" dirty="0" smtClean="0"/>
          </a:p>
          <a:p>
            <a:r>
              <a:rPr lang="en-US" dirty="0" smtClean="0"/>
              <a:t>Authentic-</a:t>
            </a:r>
            <a:r>
              <a:rPr lang="en-US" baseline="0" dirty="0" smtClean="0"/>
              <a:t> d</a:t>
            </a:r>
            <a:r>
              <a:rPr lang="en-US" dirty="0" smtClean="0"/>
              <a:t>ynamic </a:t>
            </a:r>
          </a:p>
          <a:p>
            <a:r>
              <a:rPr lang="en-US" dirty="0" smtClean="0"/>
              <a:t>Looks at the areas in the environment that the student will use, analyzes the demands by listing the sub-environments, activities, and skills that will need to be learned.  </a:t>
            </a:r>
          </a:p>
          <a:p>
            <a:r>
              <a:rPr lang="en-US" dirty="0" smtClean="0"/>
              <a:t>Must be completed before Situational Assessment can be completed.</a:t>
            </a:r>
            <a:endParaRPr lang="en-US" dirty="0"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Arial" pitchFamily="34" charset="0"/>
              </a:rPr>
              <a:t>Other assessments might have included:</a:t>
            </a:r>
          </a:p>
          <a:p>
            <a:r>
              <a:rPr lang="en-US" dirty="0" err="1" smtClean="0">
                <a:latin typeface="Arial" pitchFamily="34" charset="0"/>
              </a:rPr>
              <a:t>Kuder</a:t>
            </a:r>
            <a:r>
              <a:rPr lang="en-US" dirty="0" smtClean="0">
                <a:latin typeface="Arial" pitchFamily="34" charset="0"/>
              </a:rPr>
              <a:t> General Interest Survey (KGIS)</a:t>
            </a:r>
          </a:p>
          <a:p>
            <a:r>
              <a:rPr lang="en-US" dirty="0" smtClean="0">
                <a:latin typeface="Arial" pitchFamily="34" charset="0"/>
              </a:rPr>
              <a:t>COIN Career Guidance System of Assessment</a:t>
            </a:r>
          </a:p>
          <a:p>
            <a:r>
              <a:rPr lang="en-US" dirty="0" smtClean="0">
                <a:latin typeface="Arial" pitchFamily="34" charset="0"/>
              </a:rPr>
              <a:t>Pennsylvania Career Zone (pacareerzone.org)</a:t>
            </a:r>
          </a:p>
          <a:p>
            <a:pPr lvl="1">
              <a:buFontTx/>
              <a:buChar char="•"/>
            </a:pPr>
            <a:r>
              <a:rPr lang="en-US" dirty="0" smtClean="0">
                <a:latin typeface="Arial" pitchFamily="34" charset="0"/>
              </a:rPr>
              <a:t>Quick Assessment</a:t>
            </a:r>
          </a:p>
          <a:p>
            <a:pPr lvl="1">
              <a:buFontTx/>
              <a:buChar char="•"/>
            </a:pPr>
            <a:r>
              <a:rPr lang="en-US" dirty="0" smtClean="0">
                <a:latin typeface="Arial" pitchFamily="34" charset="0"/>
              </a:rPr>
              <a:t>Interest Profiler</a:t>
            </a:r>
          </a:p>
          <a:p>
            <a:pPr lvl="1">
              <a:buFontTx/>
              <a:buChar char="•"/>
            </a:pPr>
            <a:r>
              <a:rPr lang="en-US" dirty="0" smtClean="0">
                <a:latin typeface="Arial" pitchFamily="34" charset="0"/>
              </a:rPr>
              <a:t>Work Importance Profiler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976C85A-9410-4F2E-9815-EFBFA4362DC5}" type="slidenum">
              <a:rPr lang="en-US" smtClean="0">
                <a:cs typeface="Arial" pitchFamily="34" charset="0"/>
              </a:rPr>
              <a:pPr eaLnBrk="1" hangingPunct="1"/>
              <a:t>18</a:t>
            </a:fld>
            <a:endParaRPr lang="en-US" smtClean="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Here are a few of the things that were learned though these</a:t>
            </a:r>
            <a:r>
              <a:rPr lang="en-US" sz="1200" baseline="0" dirty="0" smtClean="0"/>
              <a:t> assessments:</a:t>
            </a:r>
            <a:endParaRPr lang="en-US" sz="1200" dirty="0" smtClean="0"/>
          </a:p>
          <a:p>
            <a:r>
              <a:rPr lang="en-US" sz="1200" dirty="0" smtClean="0"/>
              <a:t>Shawna eventually wants to live in an apartment in the community with supports</a:t>
            </a:r>
          </a:p>
          <a:p>
            <a:r>
              <a:rPr lang="en-US" sz="1200" dirty="0" smtClean="0"/>
              <a:t>She likes working around other people</a:t>
            </a:r>
          </a:p>
          <a:p>
            <a:r>
              <a:rPr lang="en-US" sz="1200" dirty="0" smtClean="0"/>
              <a:t>Shawna prefers indoor to outdoor work</a:t>
            </a:r>
          </a:p>
          <a:p>
            <a:r>
              <a:rPr lang="en-US" sz="1200" dirty="0" smtClean="0"/>
              <a:t>Likes clerical tasks </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19</a:t>
            </a:fld>
            <a:endParaRPr lang="en-US"/>
          </a:p>
        </p:txBody>
      </p:sp>
    </p:spTree>
    <p:extLst>
      <p:ext uri="{BB962C8B-B14F-4D97-AF65-F5344CB8AC3E}">
        <p14:creationId xmlns:p14="http://schemas.microsoft.com/office/powerpoint/2010/main" val="4066026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20</a:t>
            </a:fld>
            <a:endParaRPr lang="en-US"/>
          </a:p>
        </p:txBody>
      </p:sp>
    </p:spTree>
    <p:extLst>
      <p:ext uri="{BB962C8B-B14F-4D97-AF65-F5344CB8AC3E}">
        <p14:creationId xmlns:p14="http://schemas.microsoft.com/office/powerpoint/2010/main" val="3273922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This is the process we will be using in the indicator 13 trainings– we always come back to this graphic</a:t>
            </a:r>
            <a:endParaRPr lang="en-US" dirty="0" smtClean="0">
              <a:latin typeface="Arial" pitchFamily="34" charset="0"/>
            </a:endParaRPr>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05CA217-EEE5-4AF9-A314-D851B424BBE4}" type="slidenum">
              <a:rPr lang="en-US" smtClean="0"/>
              <a:pPr eaLnBrk="1" hangingPunct="1"/>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6103C1F-1E8F-4847-AECC-9BD970E876DA}" type="slidenum">
              <a:rPr lang="en-US" smtClean="0"/>
              <a:pPr eaLnBrk="1" hangingPunct="1"/>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b="1" dirty="0" smtClean="0">
              <a:latin typeface="Arial" pitchFamily="34" charset="0"/>
            </a:endParaRPr>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7D3DD90-BE6F-49EB-978E-99E10B7D5EBF}" type="slidenum">
              <a:rPr lang="en-US" smtClean="0">
                <a:cs typeface="Arial" pitchFamily="34" charset="0"/>
              </a:rPr>
              <a:pPr eaLnBrk="1" hangingPunct="1"/>
              <a:t>22</a:t>
            </a:fld>
            <a:endParaRPr lang="en-US" smtClean="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143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200" dirty="0" smtClean="0"/>
              <a:t>Post-Secondary Goals are statements that reflect what the student plans to do AFTER High School in each of three areas.</a:t>
            </a:r>
          </a:p>
          <a:p>
            <a:pPr eaLnBrk="1" hangingPunct="1">
              <a:spcBef>
                <a:spcPct val="0"/>
              </a:spcBef>
            </a:pPr>
            <a:endParaRPr lang="en-US" sz="1200" dirty="0" smtClean="0">
              <a:latin typeface="Arial" pitchFamily="34" charset="0"/>
              <a:cs typeface="Arial" pitchFamily="34" charset="0"/>
            </a:endParaRPr>
          </a:p>
          <a:p>
            <a:pPr eaLnBrk="1" hangingPunct="1">
              <a:spcBef>
                <a:spcPct val="0"/>
              </a:spcBef>
            </a:pPr>
            <a:r>
              <a:rPr lang="en-US" sz="1200" dirty="0" smtClean="0">
                <a:latin typeface="Arial" pitchFamily="34" charset="0"/>
                <a:cs typeface="Arial" pitchFamily="34" charset="0"/>
              </a:rPr>
              <a:t>They</a:t>
            </a:r>
            <a:r>
              <a:rPr lang="en-US" sz="1200" baseline="0" dirty="0" smtClean="0">
                <a:latin typeface="Arial" pitchFamily="34" charset="0"/>
                <a:cs typeface="Arial" pitchFamily="34" charset="0"/>
              </a:rPr>
              <a:t> are listed in two places in the IEP:  In the present levels, and in the Transition Grid.</a:t>
            </a:r>
            <a:endParaRPr lang="en-US" dirty="0" smtClean="0">
              <a:latin typeface="Arial" pitchFamily="34" charset="0"/>
              <a:cs typeface="Arial" pitchFamily="34" charset="0"/>
            </a:endParaRPr>
          </a:p>
        </p:txBody>
      </p:sp>
      <p:sp>
        <p:nvSpPr>
          <p:cNvPr id="143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5F1D056-7A53-41AE-8D14-4364C4DF487C}" type="slidenum">
              <a:rPr lang="en-US" smtClean="0">
                <a:cs typeface="Arial" pitchFamily="34" charset="0"/>
              </a:rPr>
              <a:pPr eaLnBrk="1" hangingPunct="1"/>
              <a:t>23</a:t>
            </a:fld>
            <a:endParaRPr lang="en-US" smtClean="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a:ln/>
        </p:spPr>
      </p:sp>
      <p:sp>
        <p:nvSpPr>
          <p:cNvPr id="218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smtClean="0">
                <a:latin typeface="Arial" pitchFamily="34" charset="0"/>
                <a:cs typeface="Arial" pitchFamily="34" charset="0"/>
              </a:rPr>
              <a:t>IDEA 2004 refers to measurable postsecondary goal or goals that covers education or training, employment, and as needed independent living.   </a:t>
            </a:r>
          </a:p>
          <a:p>
            <a:pPr eaLnBrk="1" hangingPunct="1">
              <a:spcBef>
                <a:spcPct val="0"/>
              </a:spcBef>
            </a:pPr>
            <a:r>
              <a:rPr lang="en-US" dirty="0" smtClean="0">
                <a:latin typeface="Arial" pitchFamily="34" charset="0"/>
                <a:cs typeface="Arial" pitchFamily="34" charset="0"/>
              </a:rPr>
              <a:t>Note that Goals is the new term used in PA under Chapter 14.  Trainer may reiterate that goals have previously been referred to as “Outcomes” in PA. The “goals” indicated here are referred to as “post-school goals.” </a:t>
            </a:r>
          </a:p>
          <a:p>
            <a:pPr eaLnBrk="1" hangingPunct="1">
              <a:spcBef>
                <a:spcPct val="0"/>
              </a:spcBef>
            </a:pPr>
            <a:r>
              <a:rPr lang="en-US" b="1" dirty="0" smtClean="0">
                <a:latin typeface="Arial" pitchFamily="34" charset="0"/>
                <a:cs typeface="Arial" pitchFamily="34" charset="0"/>
              </a:rPr>
              <a:t>Remind participants that each goal area on the grid must be addressed by the IEP team and nothing should be left blank.  Each student is required to have one post secondary goal– but many students may have more than one goal.   If a particular goal is not appropriate to a student, the team must note that on the grid with a statement such as, “The IEP team has determined that this goal area is not applicable for the student.”</a:t>
            </a:r>
            <a:endParaRPr lang="en-US" dirty="0" smtClean="0">
              <a:latin typeface="Arial" pitchFamily="34" charset="0"/>
            </a:endParaRPr>
          </a:p>
        </p:txBody>
      </p:sp>
      <p:sp>
        <p:nvSpPr>
          <p:cNvPr id="218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2AE5ADFE-6F0C-4303-967C-E94E19153D86}" type="slidenum">
              <a:rPr lang="en-US" smtClean="0"/>
              <a:pPr eaLnBrk="1" hangingPunct="1"/>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5000" indent="-282693" eaLnBrk="0" hangingPunct="0">
              <a:defRPr>
                <a:solidFill>
                  <a:schemeClr val="tx1"/>
                </a:solidFill>
                <a:latin typeface="Arial" pitchFamily="34" charset="0"/>
              </a:defRPr>
            </a:lvl2pPr>
            <a:lvl3pPr marL="1130770" indent="-226153" eaLnBrk="0" hangingPunct="0">
              <a:defRPr>
                <a:solidFill>
                  <a:schemeClr val="tx1"/>
                </a:solidFill>
                <a:latin typeface="Arial" pitchFamily="34" charset="0"/>
              </a:defRPr>
            </a:lvl3pPr>
            <a:lvl4pPr marL="1583078" indent="-226153" eaLnBrk="0" hangingPunct="0">
              <a:defRPr>
                <a:solidFill>
                  <a:schemeClr val="tx1"/>
                </a:solidFill>
                <a:latin typeface="Arial" pitchFamily="34" charset="0"/>
              </a:defRPr>
            </a:lvl4pPr>
            <a:lvl5pPr marL="2035386" indent="-226153" eaLnBrk="0" hangingPunct="0">
              <a:defRPr>
                <a:solidFill>
                  <a:schemeClr val="tx1"/>
                </a:solidFill>
                <a:latin typeface="Arial" pitchFamily="34" charset="0"/>
              </a:defRPr>
            </a:lvl5pPr>
            <a:lvl6pPr marL="2487694" indent="-226153" eaLnBrk="0" fontAlgn="base" hangingPunct="0">
              <a:spcBef>
                <a:spcPct val="0"/>
              </a:spcBef>
              <a:spcAft>
                <a:spcPct val="0"/>
              </a:spcAft>
              <a:defRPr>
                <a:solidFill>
                  <a:schemeClr val="tx1"/>
                </a:solidFill>
                <a:latin typeface="Arial" pitchFamily="34" charset="0"/>
              </a:defRPr>
            </a:lvl6pPr>
            <a:lvl7pPr marL="2940001" indent="-226153" eaLnBrk="0" fontAlgn="base" hangingPunct="0">
              <a:spcBef>
                <a:spcPct val="0"/>
              </a:spcBef>
              <a:spcAft>
                <a:spcPct val="0"/>
              </a:spcAft>
              <a:defRPr>
                <a:solidFill>
                  <a:schemeClr val="tx1"/>
                </a:solidFill>
                <a:latin typeface="Arial" pitchFamily="34" charset="0"/>
              </a:defRPr>
            </a:lvl7pPr>
            <a:lvl8pPr marL="3392310" indent="-226153" eaLnBrk="0" fontAlgn="base" hangingPunct="0">
              <a:spcBef>
                <a:spcPct val="0"/>
              </a:spcBef>
              <a:spcAft>
                <a:spcPct val="0"/>
              </a:spcAft>
              <a:defRPr>
                <a:solidFill>
                  <a:schemeClr val="tx1"/>
                </a:solidFill>
                <a:latin typeface="Arial" pitchFamily="34" charset="0"/>
              </a:defRPr>
            </a:lvl8pPr>
            <a:lvl9pPr marL="3844617" indent="-226153" eaLnBrk="0" fontAlgn="base" hangingPunct="0">
              <a:spcBef>
                <a:spcPct val="0"/>
              </a:spcBef>
              <a:spcAft>
                <a:spcPct val="0"/>
              </a:spcAft>
              <a:defRPr>
                <a:solidFill>
                  <a:schemeClr val="tx1"/>
                </a:solidFill>
                <a:latin typeface="Arial" pitchFamily="34" charset="0"/>
              </a:defRPr>
            </a:lvl9pPr>
          </a:lstStyle>
          <a:p>
            <a:pPr eaLnBrk="1" hangingPunct="1"/>
            <a:fld id="{05815238-3DE7-4265-BAF7-C1100DA717E9}" type="slidenum">
              <a:rPr lang="en-US" smtClean="0">
                <a:cs typeface="Arial" pitchFamily="34" charset="0"/>
              </a:rPr>
              <a:pPr eaLnBrk="1" hangingPunct="1"/>
              <a:t>25</a:t>
            </a:fld>
            <a:endParaRPr lang="en-US" smtClean="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latin typeface="Arial" pitchFamily="34" charset="0"/>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425B5E3-22EF-41C6-81E4-85BE5D2EA457}" type="slidenum">
              <a:rPr lang="en-US" smtClean="0"/>
              <a:pPr eaLnBrk="1" hangingPunct="1"/>
              <a:t>26</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58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B89F132-FA2A-4AF4-BE3A-7C8B4EC74046}" type="slidenum">
              <a:rPr lang="en-US" smtClean="0"/>
              <a:pPr eaLnBrk="1" hangingPunct="1"/>
              <a:t>28</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pPr eaLnBrk="1" hangingPunct="1">
              <a:spcBef>
                <a:spcPct val="0"/>
              </a:spcBef>
            </a:pPr>
            <a:endParaRPr lang="en-US" smtClean="0">
              <a:latin typeface="Arial" pitchFamily="34" charset="0"/>
              <a:cs typeface="Arial" pitchFamily="34" charset="0"/>
            </a:endParaRPr>
          </a:p>
        </p:txBody>
      </p:sp>
      <p:sp>
        <p:nvSpPr>
          <p:cNvPr id="158724" name="Slide Number Placeholder 3"/>
          <p:cNvSpPr>
            <a:spLocks noGrp="1"/>
          </p:cNvSpPr>
          <p:nvPr>
            <p:ph type="sldNum" sz="quarter" idx="5"/>
          </p:nvPr>
        </p:nvSpPr>
        <p:spPr>
          <a:noFill/>
        </p:spPr>
        <p:txBody>
          <a:bodyPr/>
          <a:lstStyle/>
          <a:p>
            <a:fld id="{D9F21DB1-3E68-41B1-82A6-7A92FB71F87A}" type="slidenum">
              <a:rPr lang="en-US" smtClean="0">
                <a:latin typeface="Arial" pitchFamily="34" charset="0"/>
                <a:cs typeface="Arial" pitchFamily="34" charset="0"/>
              </a:rPr>
              <a:pPr/>
              <a:t>29</a:t>
            </a:fld>
            <a:endParaRPr lang="en-US"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p:spPr>
        <p:txBody>
          <a:bodyPr/>
          <a:lstStyle/>
          <a:p>
            <a:pPr eaLnBrk="1" hangingPunct="1">
              <a:spcBef>
                <a:spcPct val="0"/>
              </a:spcBef>
            </a:pPr>
            <a:r>
              <a:rPr lang="en-US" b="1" dirty="0" smtClean="0">
                <a:latin typeface="Arial" pitchFamily="34" charset="0"/>
                <a:cs typeface="Arial" pitchFamily="34" charset="0"/>
              </a:rPr>
              <a:t>ALMOST</a:t>
            </a:r>
            <a:r>
              <a:rPr lang="en-US" b="1" baseline="0" dirty="0" smtClean="0">
                <a:latin typeface="Arial" pitchFamily="34" charset="0"/>
                <a:cs typeface="Arial" pitchFamily="34" charset="0"/>
              </a:rPr>
              <a:t> EVERY STUDENT WILL HAVE AN EMPLOYMENT GOAL!</a:t>
            </a:r>
            <a:r>
              <a:rPr lang="en-US" baseline="0" dirty="0" smtClean="0">
                <a:latin typeface="Arial" pitchFamily="34" charset="0"/>
                <a:cs typeface="Arial" pitchFamily="34" charset="0"/>
              </a:rPr>
              <a:t>  </a:t>
            </a:r>
          </a:p>
          <a:p>
            <a:pPr eaLnBrk="1" hangingPunct="1">
              <a:spcBef>
                <a:spcPct val="0"/>
              </a:spcBef>
            </a:pPr>
            <a:r>
              <a:rPr lang="en-US" baseline="0" dirty="0" smtClean="0">
                <a:latin typeface="Arial" pitchFamily="34" charset="0"/>
                <a:cs typeface="Arial" pitchFamily="34" charset="0"/>
              </a:rPr>
              <a:t>Students who say they want to go to college are preparing for employment.</a:t>
            </a:r>
          </a:p>
          <a:p>
            <a:pPr eaLnBrk="1" hangingPunct="1">
              <a:spcBef>
                <a:spcPct val="0"/>
              </a:spcBef>
            </a:pPr>
            <a:r>
              <a:rPr lang="en-US" baseline="0" dirty="0" smtClean="0">
                <a:latin typeface="Arial" pitchFamily="34" charset="0"/>
                <a:cs typeface="Arial" pitchFamily="34" charset="0"/>
              </a:rPr>
              <a:t>Students with intense, complex needs are among the few who may not be preparing for employment.</a:t>
            </a:r>
          </a:p>
          <a:p>
            <a:pPr eaLnBrk="1" hangingPunct="1">
              <a:spcBef>
                <a:spcPct val="0"/>
              </a:spcBef>
            </a:pPr>
            <a:r>
              <a:rPr lang="en-US" baseline="0" dirty="0" smtClean="0">
                <a:latin typeface="Arial" pitchFamily="34" charset="0"/>
                <a:cs typeface="Arial" pitchFamily="34" charset="0"/>
              </a:rPr>
              <a:t>Students who say, “I don’t want to work, I want to collect my benefits” still must be prepared for employment!</a:t>
            </a:r>
            <a:endParaRPr lang="en-US" dirty="0" smtClean="0">
              <a:latin typeface="Arial" pitchFamily="34" charset="0"/>
              <a:cs typeface="Arial" pitchFamily="34" charset="0"/>
            </a:endParaRPr>
          </a:p>
        </p:txBody>
      </p:sp>
      <p:sp>
        <p:nvSpPr>
          <p:cNvPr id="160772" name="Slide Number Placeholder 3"/>
          <p:cNvSpPr>
            <a:spLocks noGrp="1"/>
          </p:cNvSpPr>
          <p:nvPr>
            <p:ph type="sldNum" sz="quarter" idx="5"/>
          </p:nvPr>
        </p:nvSpPr>
        <p:spPr>
          <a:noFill/>
        </p:spPr>
        <p:txBody>
          <a:bodyPr/>
          <a:lstStyle/>
          <a:p>
            <a:fld id="{F61E6494-01AB-41A9-9435-CCA1CFC9C8E2}" type="slidenum">
              <a:rPr lang="en-US" smtClean="0">
                <a:latin typeface="Arial" pitchFamily="34" charset="0"/>
                <a:cs typeface="Arial" pitchFamily="34" charset="0"/>
              </a:rPr>
              <a:pPr/>
              <a:t>30</a:t>
            </a:fld>
            <a:endParaRPr lang="en-US" smtClean="0">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eaLnBrk="1" hangingPunct="1">
              <a:spcBef>
                <a:spcPct val="0"/>
              </a:spcBef>
            </a:pPr>
            <a:r>
              <a:rPr lang="en-US" smtClean="0">
                <a:cs typeface="Arial" charset="0"/>
              </a:rPr>
              <a:t>NOTE:   The only time Independent Living would not have a goal and services/activities is if the student is already independent and this is well documented via assessment.</a:t>
            </a:r>
          </a:p>
        </p:txBody>
      </p:sp>
      <p:sp>
        <p:nvSpPr>
          <p:cNvPr id="23556" name="Slide Number Placeholder 3"/>
          <p:cNvSpPr>
            <a:spLocks noGrp="1"/>
          </p:cNvSpPr>
          <p:nvPr>
            <p:ph type="sldNum" sz="quarter" idx="5"/>
          </p:nvPr>
        </p:nvSpPr>
        <p:spPr>
          <a:noFill/>
        </p:spPr>
        <p:txBody>
          <a:bodyPr/>
          <a:lstStyle/>
          <a:p>
            <a:fld id="{A337E46B-26E1-42B6-B7B7-F8D2EB41E9C7}" type="slidenum">
              <a:rPr lang="en-US" smtClean="0">
                <a:cs typeface="Arial" charset="0"/>
              </a:rPr>
              <a:pPr/>
              <a:t>31</a:t>
            </a:fld>
            <a:endParaRPr lang="en-US"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2C14788-3A8E-4304-8FAF-B3AF970306EA}" type="slidenum">
              <a:rPr lang="en-US" smtClean="0">
                <a:cs typeface="Arial" pitchFamily="34" charset="0"/>
              </a:rPr>
              <a:pPr eaLnBrk="1" hangingPunct="1"/>
              <a:t>3</a:t>
            </a:fld>
            <a:endParaRPr lang="en-US" dirty="0" smtClean="0">
              <a:cs typeface="Arial" pitchFamily="34" charset="0"/>
            </a:endParaRPr>
          </a:p>
        </p:txBody>
      </p:sp>
      <p:sp>
        <p:nvSpPr>
          <p:cNvPr id="139267" name="Rectangle 2"/>
          <p:cNvSpPr>
            <a:spLocks noChangeArrowheads="1"/>
          </p:cNvSpPr>
          <p:nvPr/>
        </p:nvSpPr>
        <p:spPr bwMode="auto">
          <a:xfrm>
            <a:off x="3972667" y="1"/>
            <a:ext cx="3037734"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dirty="0">
              <a:latin typeface="Calibri" pitchFamily="34" charset="0"/>
            </a:endParaRPr>
          </a:p>
        </p:txBody>
      </p:sp>
      <p:sp>
        <p:nvSpPr>
          <p:cNvPr id="139268" name="Rectangle 3"/>
          <p:cNvSpPr>
            <a:spLocks noChangeArrowheads="1"/>
          </p:cNvSpPr>
          <p:nvPr/>
        </p:nvSpPr>
        <p:spPr bwMode="auto">
          <a:xfrm>
            <a:off x="3972667" y="8774587"/>
            <a:ext cx="3037734" cy="46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848" tIns="45119" rIns="91848" bIns="45119" anchor="b"/>
          <a:lstStyle/>
          <a:p>
            <a:pPr algn="r"/>
            <a:r>
              <a:rPr lang="en-US" sz="1200" dirty="0">
                <a:latin typeface="Times" pitchFamily="18" charset="0"/>
              </a:rPr>
              <a:t>4</a:t>
            </a:r>
          </a:p>
        </p:txBody>
      </p:sp>
      <p:sp>
        <p:nvSpPr>
          <p:cNvPr id="139269" name="Rectangle 4"/>
          <p:cNvSpPr>
            <a:spLocks noChangeArrowheads="1"/>
          </p:cNvSpPr>
          <p:nvPr/>
        </p:nvSpPr>
        <p:spPr bwMode="auto">
          <a:xfrm>
            <a:off x="0" y="8774587"/>
            <a:ext cx="3037735" cy="46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dirty="0">
              <a:latin typeface="Calibri" pitchFamily="34" charset="0"/>
            </a:endParaRPr>
          </a:p>
        </p:txBody>
      </p:sp>
      <p:sp>
        <p:nvSpPr>
          <p:cNvPr id="139270" name="Rectangle 5"/>
          <p:cNvSpPr>
            <a:spLocks noChangeArrowheads="1"/>
          </p:cNvSpPr>
          <p:nvPr/>
        </p:nvSpPr>
        <p:spPr bwMode="auto">
          <a:xfrm>
            <a:off x="0" y="1"/>
            <a:ext cx="3037735"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dirty="0">
              <a:latin typeface="Calibri" pitchFamily="34" charset="0"/>
            </a:endParaRPr>
          </a:p>
        </p:txBody>
      </p:sp>
      <p:sp>
        <p:nvSpPr>
          <p:cNvPr id="139271" name="Rectangle 6"/>
          <p:cNvSpPr>
            <a:spLocks noGrp="1" noRot="1" noChangeAspect="1" noChangeArrowheads="1" noTextEdit="1"/>
          </p:cNvSpPr>
          <p:nvPr>
            <p:ph type="sldImg"/>
          </p:nvPr>
        </p:nvSpPr>
        <p:spPr>
          <a:xfrm>
            <a:off x="1208088" y="696913"/>
            <a:ext cx="4598987" cy="3451225"/>
          </a:xfrm>
          <a:ln cap="flat"/>
        </p:spPr>
      </p:sp>
      <p:sp>
        <p:nvSpPr>
          <p:cNvPr id="139272" name="Rectangle 7"/>
          <p:cNvSpPr>
            <a:spLocks noGrp="1" noChangeArrowheads="1"/>
          </p:cNvSpPr>
          <p:nvPr>
            <p:ph type="body" idx="1"/>
          </p:nvPr>
        </p:nvSpPr>
        <p:spPr>
          <a:xfrm>
            <a:off x="934932" y="4386506"/>
            <a:ext cx="5140537" cy="41565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48" tIns="45119" rIns="91848" bIns="45119"/>
          <a:lstStyle/>
          <a:p>
            <a:pPr eaLnBrk="1" hangingPunct="1">
              <a:spcBef>
                <a:spcPct val="0"/>
              </a:spcBef>
            </a:pPr>
            <a:r>
              <a:rPr lang="en-US" dirty="0" smtClean="0">
                <a:latin typeface="Arial" pitchFamily="34" charset="0"/>
                <a:cs typeface="Arial" pitchFamily="34" charset="0"/>
              </a:rPr>
              <a:t>Today’s focus in red</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32</a:t>
            </a:fld>
            <a:endParaRPr lang="en-US"/>
          </a:p>
        </p:txBody>
      </p:sp>
    </p:spTree>
    <p:extLst>
      <p:ext uri="{BB962C8B-B14F-4D97-AF65-F5344CB8AC3E}">
        <p14:creationId xmlns:p14="http://schemas.microsoft.com/office/powerpoint/2010/main" val="4198811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33</a:t>
            </a:fld>
            <a:endParaRPr lang="en-US"/>
          </a:p>
        </p:txBody>
      </p:sp>
    </p:spTree>
    <p:extLst>
      <p:ext uri="{BB962C8B-B14F-4D97-AF65-F5344CB8AC3E}">
        <p14:creationId xmlns:p14="http://schemas.microsoft.com/office/powerpoint/2010/main" val="35732209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34</a:t>
            </a:fld>
            <a:endParaRPr lang="en-US"/>
          </a:p>
        </p:txBody>
      </p:sp>
    </p:spTree>
    <p:extLst>
      <p:ext uri="{BB962C8B-B14F-4D97-AF65-F5344CB8AC3E}">
        <p14:creationId xmlns:p14="http://schemas.microsoft.com/office/powerpoint/2010/main" val="35732209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p:spPr>
        <p:txBody>
          <a:bodyPr/>
          <a:lstStyle/>
          <a:p>
            <a:endParaRPr lang="en-US" dirty="0" smtClean="0">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p:spPr>
        <p:txBody>
          <a:bodyPr/>
          <a:lstStyle/>
          <a:p>
            <a:r>
              <a:rPr lang="en-US" dirty="0" smtClean="0">
                <a:latin typeface="Arial" pitchFamily="34" charset="0"/>
              </a:rPr>
              <a:t>This shows WHY he doesn’t need a goal for Independent Living</a:t>
            </a:r>
          </a:p>
        </p:txBody>
      </p:sp>
      <p:sp>
        <p:nvSpPr>
          <p:cNvPr id="164868" name="Slide Number Placeholder 3"/>
          <p:cNvSpPr>
            <a:spLocks noGrp="1"/>
          </p:cNvSpPr>
          <p:nvPr>
            <p:ph type="sldNum" sz="quarter" idx="5"/>
          </p:nvPr>
        </p:nvSpPr>
        <p:spPr>
          <a:noFill/>
        </p:spPr>
        <p:txBody>
          <a:bodyPr/>
          <a:lstStyle/>
          <a:p>
            <a:fld id="{65E62DCC-E093-453B-BC62-7B21316EAA13}" type="slidenum">
              <a:rPr lang="en-US" smtClean="0">
                <a:latin typeface="Arial" pitchFamily="34" charset="0"/>
              </a:rPr>
              <a:pPr/>
              <a:t>41</a:t>
            </a:fld>
            <a:endParaRPr 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5239610-D4E1-4B5A-9F73-9EA5DBF07C95}" type="slidenum">
              <a:rPr lang="en-US" smtClean="0"/>
              <a:pPr eaLnBrk="1" hangingPunct="1"/>
              <a:t>43</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DDF31BE-42CD-405C-9314-D9AB38F2D2A1}" type="slidenum">
              <a:rPr lang="en-US" smtClean="0">
                <a:cs typeface="Arial" pitchFamily="34" charset="0"/>
              </a:rPr>
              <a:pPr eaLnBrk="1" hangingPunct="1"/>
              <a:t>44</a:t>
            </a:fld>
            <a:endParaRPr lang="en-US" smtClean="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Arial" pitchFamily="34" charset="0"/>
              <a:cs typeface="Arial" pitchFamily="34" charset="0"/>
            </a:endParaRP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AC140E2-D91E-4FA9-BB7A-5F493E21F2F8}" type="slidenum">
              <a:rPr lang="en-US" smtClean="0">
                <a:cs typeface="Arial" pitchFamily="34" charset="0"/>
              </a:rPr>
              <a:pPr eaLnBrk="1" hangingPunct="1"/>
              <a:t>45</a:t>
            </a:fld>
            <a:endParaRPr lang="en-US" smtClean="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xfrm>
            <a:off x="1198563" y="693738"/>
            <a:ext cx="4613275" cy="3460750"/>
          </a:xfrm>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cs typeface="Arial" pitchFamily="34" charset="0"/>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69B0E0C-5090-4C42-9AC1-654143308388}" type="slidenum">
              <a:rPr lang="en-US" smtClean="0">
                <a:cs typeface="Arial" pitchFamily="34" charset="0"/>
              </a:rPr>
              <a:pPr eaLnBrk="1" hangingPunct="1"/>
              <a:t>46</a:t>
            </a:fld>
            <a:endParaRPr lang="en-US" smtClean="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162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Examples</a:t>
            </a:r>
            <a:r>
              <a:rPr lang="en-US" baseline="0" dirty="0" smtClean="0">
                <a:latin typeface="Arial" pitchFamily="34" charset="0"/>
              </a:rPr>
              <a:t> of a</a:t>
            </a:r>
            <a:r>
              <a:rPr lang="en-US" dirty="0" smtClean="0">
                <a:latin typeface="Arial" pitchFamily="34" charset="0"/>
              </a:rPr>
              <a:t>reas to assess– we must consider</a:t>
            </a:r>
            <a:r>
              <a:rPr lang="en-US" baseline="0" dirty="0" smtClean="0">
                <a:latin typeface="Arial" pitchFamily="34" charset="0"/>
              </a:rPr>
              <a:t> all relevant areas</a:t>
            </a:r>
            <a:endParaRPr lang="en-US" dirty="0" smtClean="0">
              <a:latin typeface="Arial" pitchFamily="34" charset="0"/>
            </a:endParaRPr>
          </a:p>
        </p:txBody>
      </p:sp>
      <p:sp>
        <p:nvSpPr>
          <p:cNvPr id="162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EDA5112-361E-4977-9A8F-F10A69852E77}" type="slidenum">
              <a:rPr lang="en-US" smtClean="0">
                <a:cs typeface="Arial" pitchFamily="34" charset="0"/>
              </a:rPr>
              <a:pPr eaLnBrk="1" hangingPunct="1"/>
              <a:t>47</a:t>
            </a:fld>
            <a:endParaRPr 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a:t>
            </a:r>
            <a:r>
              <a:rPr lang="en-US" baseline="0" dirty="0" smtClean="0"/>
              <a:t> 1 and 2 contain a lot of information and can be overwhelming. </a:t>
            </a:r>
          </a:p>
          <a:p>
            <a:endParaRPr lang="en-US" baseline="0" dirty="0" smtClean="0"/>
          </a:p>
          <a:p>
            <a:r>
              <a:rPr lang="en-US" baseline="0" dirty="0" smtClean="0"/>
              <a:t>Note, a supplementary </a:t>
            </a:r>
            <a:r>
              <a:rPr lang="en-US" baseline="0" dirty="0" err="1" smtClean="0"/>
              <a:t>powerpoint</a:t>
            </a:r>
            <a:r>
              <a:rPr lang="en-US" baseline="0" dirty="0" smtClean="0"/>
              <a:t> is available to provide additional detail.  Some teams may need this detail, others may not.  Some teams want to hear more detail about assessment, after the initial trainings.</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4</a:t>
            </a:fld>
            <a:endParaRPr lang="en-US"/>
          </a:p>
        </p:txBody>
      </p:sp>
    </p:spTree>
    <p:extLst>
      <p:ext uri="{BB962C8B-B14F-4D97-AF65-F5344CB8AC3E}">
        <p14:creationId xmlns:p14="http://schemas.microsoft.com/office/powerpoint/2010/main" val="33060735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14F20EA-5504-4DF9-A171-0021877B6D4F}" type="slidenum">
              <a:rPr lang="en-US" smtClean="0">
                <a:cs typeface="Arial" pitchFamily="34" charset="0"/>
              </a:rPr>
              <a:pPr eaLnBrk="1" hangingPunct="1"/>
              <a:t>48</a:t>
            </a:fld>
            <a:endParaRPr lang="en-US" smtClean="0">
              <a:cs typeface="Arial" pitchFamily="34" charset="0"/>
            </a:endParaRPr>
          </a:p>
        </p:txBody>
      </p:sp>
      <p:sp>
        <p:nvSpPr>
          <p:cNvPr id="163843" name="Rectangle 7"/>
          <p:cNvSpPr txBox="1">
            <a:spLocks noGrp="1" noChangeArrowheads="1"/>
          </p:cNvSpPr>
          <p:nvPr/>
        </p:nvSpPr>
        <p:spPr bwMode="auto">
          <a:xfrm>
            <a:off x="3971082" y="8771439"/>
            <a:ext cx="3037735" cy="46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51" tIns="46924" rIns="93851" bIns="46924"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E1889E66-C67F-4A04-BFEB-8FD343B2FB87}" type="slidenum">
              <a:rPr lang="en-US" sz="1200"/>
              <a:pPr algn="r" eaLnBrk="1" hangingPunct="1"/>
              <a:t>48</a:t>
            </a:fld>
            <a:endParaRPr lang="en-US" sz="1200"/>
          </a:p>
        </p:txBody>
      </p:sp>
      <p:sp>
        <p:nvSpPr>
          <p:cNvPr id="163844" name="Rectangle 2"/>
          <p:cNvSpPr>
            <a:spLocks noGrp="1" noRot="1" noChangeAspect="1" noChangeArrowheads="1" noTextEdit="1"/>
          </p:cNvSpPr>
          <p:nvPr>
            <p:ph type="sldImg"/>
          </p:nvPr>
        </p:nvSpPr>
        <p:spPr>
          <a:ln/>
        </p:spPr>
      </p:sp>
      <p:sp>
        <p:nvSpPr>
          <p:cNvPr id="163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pitchFamily="34" charset="0"/>
                <a:cs typeface="Arial" pitchFamily="34" charset="0"/>
              </a:rPr>
              <a:t>These</a:t>
            </a:r>
            <a:r>
              <a:rPr lang="en-US" baseline="0" dirty="0" smtClean="0">
                <a:latin typeface="Arial" pitchFamily="34" charset="0"/>
                <a:cs typeface="Arial" pitchFamily="34" charset="0"/>
              </a:rPr>
              <a:t> are examples of some w</a:t>
            </a:r>
            <a:r>
              <a:rPr lang="en-US" dirty="0" smtClean="0">
                <a:latin typeface="Arial" pitchFamily="34" charset="0"/>
                <a:cs typeface="Arial" pitchFamily="34" charset="0"/>
              </a:rPr>
              <a:t>ays to assess the domains on the previous slide</a:t>
            </a:r>
          </a:p>
          <a:p>
            <a:pPr eaLnBrk="1" hangingPunct="1"/>
            <a:endParaRPr lang="en-US" b="1" dirty="0" smtClean="0"/>
          </a:p>
          <a:p>
            <a:pPr eaLnBrk="1" hangingPunct="1"/>
            <a:r>
              <a:rPr lang="en-US" b="1" dirty="0" smtClean="0"/>
              <a:t>Many more could be added by participants and could also be specified as Summative, Formative, Benchmark, Diagnostic</a:t>
            </a:r>
          </a:p>
          <a:p>
            <a:pPr eaLnBrk="1" hangingPunct="1"/>
            <a:endParaRPr lang="en-US" dirty="0" smtClean="0"/>
          </a:p>
          <a:p>
            <a:pPr eaLnBrk="1" hangingPunct="1"/>
            <a:r>
              <a:rPr lang="en-US" dirty="0" smtClean="0"/>
              <a:t>****Make use of assessments already given in general education or through guidance!</a:t>
            </a:r>
            <a:endParaRPr lang="en-US" b="1" dirty="0" smtClean="0"/>
          </a:p>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indent="-454777">
              <a:buFont typeface="Arial" pitchFamily="34" charset="0"/>
              <a:buChar char="•"/>
            </a:pPr>
            <a:r>
              <a:rPr lang="en-US" sz="2800" dirty="0">
                <a:solidFill>
                  <a:srgbClr val="333399"/>
                </a:solidFill>
                <a:latin typeface="Calibri" pitchFamily="34" charset="0"/>
              </a:rPr>
              <a:t>The Pennsylvania Classroom Diagnostic Tools (CDT) is a set of </a:t>
            </a:r>
            <a:r>
              <a:rPr lang="en-US" sz="3200" dirty="0">
                <a:solidFill>
                  <a:srgbClr val="C00000"/>
                </a:solidFill>
                <a:latin typeface="Calibri" pitchFamily="34" charset="0"/>
              </a:rPr>
              <a:t>online  tools</a:t>
            </a:r>
            <a:r>
              <a:rPr lang="en-US" sz="2800" dirty="0">
                <a:solidFill>
                  <a:srgbClr val="333399"/>
                </a:solidFill>
                <a:latin typeface="Calibri" pitchFamily="34" charset="0"/>
              </a:rPr>
              <a:t> designed to provide diagnostic information in order to guide instruction and provide support to students and teachers. </a:t>
            </a:r>
          </a:p>
          <a:p>
            <a:pPr lvl="1" indent="-454777">
              <a:buFont typeface="Arial" pitchFamily="34" charset="0"/>
              <a:buChar char="•"/>
            </a:pPr>
            <a:r>
              <a:rPr lang="en-US" sz="2800" dirty="0">
                <a:solidFill>
                  <a:srgbClr val="333399"/>
                </a:solidFill>
                <a:latin typeface="Calibri" pitchFamily="34" charset="0"/>
              </a:rPr>
              <a:t>These tools (available at no cost to districts) are fully integrated and aligned with the  Standards Aligned System (SAS) and will assist educators in identifying students’ academic </a:t>
            </a:r>
            <a:r>
              <a:rPr lang="en-US" sz="3200" dirty="0">
                <a:solidFill>
                  <a:srgbClr val="C00000"/>
                </a:solidFill>
                <a:latin typeface="Calibri" pitchFamily="34" charset="0"/>
              </a:rPr>
              <a:t>strengths </a:t>
            </a:r>
            <a:r>
              <a:rPr lang="en-US" sz="2800" dirty="0">
                <a:solidFill>
                  <a:srgbClr val="333399"/>
                </a:solidFill>
                <a:latin typeface="Calibri" pitchFamily="34" charset="0"/>
              </a:rPr>
              <a:t>and areas of </a:t>
            </a:r>
            <a:r>
              <a:rPr lang="en-US" sz="3200" dirty="0">
                <a:solidFill>
                  <a:srgbClr val="C00000"/>
                </a:solidFill>
                <a:latin typeface="Calibri" pitchFamily="34" charset="0"/>
              </a:rPr>
              <a:t>need</a:t>
            </a:r>
            <a:r>
              <a:rPr lang="en-US" sz="2800" dirty="0">
                <a:solidFill>
                  <a:srgbClr val="333399"/>
                </a:solidFill>
                <a:latin typeface="Calibri" pitchFamily="34" charset="0"/>
              </a:rPr>
              <a:t>, providing  links to classroom resources.</a:t>
            </a:r>
          </a:p>
          <a:p>
            <a:pPr fontAlgn="auto">
              <a:spcAft>
                <a:spcPts val="0"/>
              </a:spcAft>
              <a:defRPr/>
            </a:pPr>
            <a:endParaRPr lang="en-US" sz="3000" dirty="0"/>
          </a:p>
          <a:p>
            <a:pPr fontAlgn="auto">
              <a:spcAft>
                <a:spcPts val="0"/>
              </a:spcAft>
              <a:defRPr/>
            </a:pPr>
            <a:r>
              <a:rPr lang="en-US" sz="3000" dirty="0"/>
              <a:t>CDT is:</a:t>
            </a:r>
            <a:endParaRPr lang="en-US" sz="2400" dirty="0"/>
          </a:p>
          <a:p>
            <a:pPr marL="451619" indent="-281077" fontAlgn="auto">
              <a:spcBef>
                <a:spcPts val="597"/>
              </a:spcBef>
              <a:spcAft>
                <a:spcPts val="0"/>
              </a:spcAft>
              <a:buFont typeface="Arial" pitchFamily="34" charset="0"/>
              <a:buChar char="•"/>
              <a:defRPr/>
            </a:pPr>
            <a:r>
              <a:rPr lang="en-US" sz="3000" dirty="0"/>
              <a:t>Offered to students in grades 6 through high school </a:t>
            </a:r>
          </a:p>
          <a:p>
            <a:pPr marL="451619" indent="-281077" fontAlgn="auto">
              <a:spcBef>
                <a:spcPts val="597"/>
              </a:spcBef>
              <a:spcAft>
                <a:spcPts val="0"/>
              </a:spcAft>
              <a:buFont typeface="Arial" pitchFamily="34" charset="0"/>
              <a:buChar char="•"/>
              <a:defRPr/>
            </a:pPr>
            <a:r>
              <a:rPr lang="en-US" sz="3000" dirty="0"/>
              <a:t>Available for use in the classroom throughout the school year on a  voluntary basis</a:t>
            </a:r>
          </a:p>
          <a:p>
            <a:pPr marL="451619" indent="-281077" fontAlgn="auto">
              <a:spcBef>
                <a:spcPts val="597"/>
              </a:spcBef>
              <a:spcAft>
                <a:spcPts val="0"/>
              </a:spcAft>
              <a:buFont typeface="Arial" pitchFamily="34" charset="0"/>
              <a:buChar char="•"/>
              <a:defRPr/>
            </a:pPr>
            <a:r>
              <a:rPr lang="en-US" sz="3000" dirty="0"/>
              <a:t>Based on content assessed by the Keystone Exams and the Pennsylvania System of School Assessment (PSSA) </a:t>
            </a:r>
          </a:p>
          <a:p>
            <a:pPr marL="451619" indent="-281077" fontAlgn="auto">
              <a:spcBef>
                <a:spcPts val="597"/>
              </a:spcBef>
              <a:spcAft>
                <a:spcPts val="0"/>
              </a:spcAft>
              <a:buFont typeface="Arial" pitchFamily="34" charset="0"/>
              <a:buChar char="•"/>
              <a:defRPr/>
            </a:pPr>
            <a:r>
              <a:rPr lang="en-US" sz="3000" dirty="0"/>
              <a:t>Comprised of multiple-choice items</a:t>
            </a:r>
          </a:p>
          <a:p>
            <a:pPr marL="451619" indent="-281077" fontAlgn="auto">
              <a:spcBef>
                <a:spcPts val="597"/>
              </a:spcBef>
              <a:spcAft>
                <a:spcPts val="0"/>
              </a:spcAft>
              <a:buFont typeface="Arial" pitchFamily="34" charset="0"/>
              <a:buChar char="•"/>
              <a:defRPr/>
            </a:pPr>
            <a:r>
              <a:rPr lang="en-US" sz="3000" dirty="0"/>
              <a:t>Delivered as an online Computer Adaptive Test (CAT), ensuring valid and reliable measures of a student’s skills while minimizing testing time</a:t>
            </a:r>
          </a:p>
          <a:p>
            <a:pPr marL="451619" indent="-281077" fontAlgn="auto">
              <a:spcBef>
                <a:spcPts val="597"/>
              </a:spcBef>
              <a:spcAft>
                <a:spcPts val="0"/>
              </a:spcAft>
              <a:buFont typeface="Arial" pitchFamily="34" charset="0"/>
              <a:buChar char="•"/>
              <a:defRPr/>
            </a:pPr>
            <a:r>
              <a:rPr lang="en-US" sz="3000" dirty="0"/>
              <a:t>Designed to provide real-time results for students and teachers with links to Materials and Resources in S</a:t>
            </a:r>
            <a:endParaRPr lang="en-US" dirty="0"/>
          </a:p>
        </p:txBody>
      </p:sp>
      <p:sp>
        <p:nvSpPr>
          <p:cNvPr id="4" name="Slide Number Placeholder 3"/>
          <p:cNvSpPr>
            <a:spLocks noGrp="1"/>
          </p:cNvSpPr>
          <p:nvPr>
            <p:ph type="sldNum" sz="quarter" idx="10"/>
          </p:nvPr>
        </p:nvSpPr>
        <p:spPr/>
        <p:txBody>
          <a:bodyPr/>
          <a:lstStyle/>
          <a:p>
            <a:pPr>
              <a:defRPr/>
            </a:pPr>
            <a:fld id="{1A555076-E9E9-420A-8E4E-1DD4D467E6D2}" type="slidenum">
              <a:rPr lang="en-US" smtClean="0"/>
              <a:pPr>
                <a:defRPr/>
              </a:pPr>
              <a:t>49</a:t>
            </a:fld>
            <a:endParaRPr lang="en-US"/>
          </a:p>
        </p:txBody>
      </p:sp>
    </p:spTree>
    <p:extLst>
      <p:ext uri="{BB962C8B-B14F-4D97-AF65-F5344CB8AC3E}">
        <p14:creationId xmlns:p14="http://schemas.microsoft.com/office/powerpoint/2010/main" val="33981381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a:t>
            </a:r>
            <a:r>
              <a:rPr lang="en-US" baseline="0" dirty="0" smtClean="0"/>
              <a:t> to supplemental </a:t>
            </a:r>
            <a:r>
              <a:rPr lang="en-US" baseline="0" dirty="0" err="1" smtClean="0"/>
              <a:t>powerpoint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50</a:t>
            </a:fld>
            <a:endParaRPr lang="en-US"/>
          </a:p>
        </p:txBody>
      </p:sp>
    </p:spTree>
    <p:extLst>
      <p:ext uri="{BB962C8B-B14F-4D97-AF65-F5344CB8AC3E}">
        <p14:creationId xmlns:p14="http://schemas.microsoft.com/office/powerpoint/2010/main" val="39345303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xfrm>
            <a:off x="1198563" y="693738"/>
            <a:ext cx="4613275" cy="3460750"/>
          </a:xfrm>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7C9BFBD-43D3-4301-9ADA-735D4064B83A}" type="slidenum">
              <a:rPr lang="en-US" smtClean="0"/>
              <a:pPr eaLnBrk="1" hangingPunct="1"/>
              <a:t>51</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8563" y="693738"/>
            <a:ext cx="46132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52</a:t>
            </a:fld>
            <a:endParaRPr lang="en-US"/>
          </a:p>
        </p:txBody>
      </p:sp>
    </p:spTree>
    <p:extLst>
      <p:ext uri="{BB962C8B-B14F-4D97-AF65-F5344CB8AC3E}">
        <p14:creationId xmlns:p14="http://schemas.microsoft.com/office/powerpoint/2010/main" val="35453957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8563" y="693738"/>
            <a:ext cx="46132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56</a:t>
            </a:fld>
            <a:endParaRPr lang="en-US" dirty="0"/>
          </a:p>
        </p:txBody>
      </p:sp>
    </p:spTree>
    <p:extLst>
      <p:ext uri="{BB962C8B-B14F-4D97-AF65-F5344CB8AC3E}">
        <p14:creationId xmlns:p14="http://schemas.microsoft.com/office/powerpoint/2010/main" val="35081148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54243" indent="-290093" eaLnBrk="0" hangingPunct="0">
              <a:defRPr>
                <a:solidFill>
                  <a:schemeClr val="tx1"/>
                </a:solidFill>
                <a:latin typeface="Arial" pitchFamily="34" charset="0"/>
              </a:defRPr>
            </a:lvl2pPr>
            <a:lvl3pPr marL="1160374" indent="-232075" eaLnBrk="0" hangingPunct="0">
              <a:defRPr>
                <a:solidFill>
                  <a:schemeClr val="tx1"/>
                </a:solidFill>
                <a:latin typeface="Arial" pitchFamily="34" charset="0"/>
              </a:defRPr>
            </a:lvl3pPr>
            <a:lvl4pPr marL="1624523" indent="-232075" eaLnBrk="0" hangingPunct="0">
              <a:defRPr>
                <a:solidFill>
                  <a:schemeClr val="tx1"/>
                </a:solidFill>
                <a:latin typeface="Arial" pitchFamily="34" charset="0"/>
              </a:defRPr>
            </a:lvl4pPr>
            <a:lvl5pPr marL="2088672" indent="-232075" eaLnBrk="0" hangingPunct="0">
              <a:defRPr>
                <a:solidFill>
                  <a:schemeClr val="tx1"/>
                </a:solidFill>
                <a:latin typeface="Arial" pitchFamily="34" charset="0"/>
              </a:defRPr>
            </a:lvl5pPr>
            <a:lvl6pPr marL="2552822" indent="-232075" eaLnBrk="0" fontAlgn="base" hangingPunct="0">
              <a:spcBef>
                <a:spcPct val="0"/>
              </a:spcBef>
              <a:spcAft>
                <a:spcPct val="0"/>
              </a:spcAft>
              <a:defRPr>
                <a:solidFill>
                  <a:schemeClr val="tx1"/>
                </a:solidFill>
                <a:latin typeface="Arial" pitchFamily="34" charset="0"/>
              </a:defRPr>
            </a:lvl6pPr>
            <a:lvl7pPr marL="3016971" indent="-232075" eaLnBrk="0" fontAlgn="base" hangingPunct="0">
              <a:spcBef>
                <a:spcPct val="0"/>
              </a:spcBef>
              <a:spcAft>
                <a:spcPct val="0"/>
              </a:spcAft>
              <a:defRPr>
                <a:solidFill>
                  <a:schemeClr val="tx1"/>
                </a:solidFill>
                <a:latin typeface="Arial" pitchFamily="34" charset="0"/>
              </a:defRPr>
            </a:lvl7pPr>
            <a:lvl8pPr marL="3481121" indent="-232075" eaLnBrk="0" fontAlgn="base" hangingPunct="0">
              <a:spcBef>
                <a:spcPct val="0"/>
              </a:spcBef>
              <a:spcAft>
                <a:spcPct val="0"/>
              </a:spcAft>
              <a:defRPr>
                <a:solidFill>
                  <a:schemeClr val="tx1"/>
                </a:solidFill>
                <a:latin typeface="Arial" pitchFamily="34" charset="0"/>
              </a:defRPr>
            </a:lvl8pPr>
            <a:lvl9pPr marL="3945270" indent="-232075" eaLnBrk="0" fontAlgn="base" hangingPunct="0">
              <a:spcBef>
                <a:spcPct val="0"/>
              </a:spcBef>
              <a:spcAft>
                <a:spcPct val="0"/>
              </a:spcAft>
              <a:defRPr>
                <a:solidFill>
                  <a:schemeClr val="tx1"/>
                </a:solidFill>
                <a:latin typeface="Arial" pitchFamily="34" charset="0"/>
              </a:defRPr>
            </a:lvl9pPr>
          </a:lstStyle>
          <a:p>
            <a:pPr eaLnBrk="1" hangingPunct="1"/>
            <a:fld id="{716EC481-BEA9-4A1C-91E8-D18429E65FF1}" type="slidenum">
              <a:rPr lang="en-US" smtClean="0"/>
              <a:pPr eaLnBrk="1" hangingPunct="1"/>
              <a:t>57</a:t>
            </a:fld>
            <a:endParaRPr lang="en-US" dirty="0" smtClean="0"/>
          </a:p>
        </p:txBody>
      </p:sp>
      <p:sp>
        <p:nvSpPr>
          <p:cNvPr id="78851" name="Slide Image Placeholder 1"/>
          <p:cNvSpPr>
            <a:spLocks noGrp="1" noRot="1" noChangeAspect="1" noTextEdit="1"/>
          </p:cNvSpPr>
          <p:nvPr>
            <p:ph type="sldImg"/>
          </p:nvPr>
        </p:nvSpPr>
        <p:spPr>
          <a:xfrm>
            <a:off x="1198563" y="693738"/>
            <a:ext cx="4613275" cy="3460750"/>
          </a:xfrm>
          <a:ln/>
        </p:spPr>
      </p:sp>
      <p:sp>
        <p:nvSpPr>
          <p:cNvPr id="7885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Sometimes it’s not a lack of assessment</a:t>
            </a:r>
            <a:r>
              <a:rPr lang="en-US" b="1" baseline="0" dirty="0" smtClean="0"/>
              <a:t> data, but rather a lack of processes to share and use data.</a:t>
            </a:r>
            <a:endParaRPr lang="en-US" b="1" dirty="0" smtClean="0"/>
          </a:p>
        </p:txBody>
      </p:sp>
      <p:sp>
        <p:nvSpPr>
          <p:cNvPr id="4" name="Slide Number Placeholder 3"/>
          <p:cNvSpPr txBox="1">
            <a:spLocks noGrp="1"/>
          </p:cNvSpPr>
          <p:nvPr/>
        </p:nvSpPr>
        <p:spPr>
          <a:xfrm>
            <a:off x="3970938" y="8772668"/>
            <a:ext cx="3037840" cy="461804"/>
          </a:xfrm>
          <a:prstGeom prst="rect">
            <a:avLst/>
          </a:prstGeom>
          <a:noFill/>
        </p:spPr>
        <p:txBody>
          <a:bodyPr lIns="92830" tIns="46415" rIns="92830" bIns="46415" anchor="b"/>
          <a:lstStyle/>
          <a:p>
            <a:pPr algn="r" fontAlgn="auto">
              <a:spcBef>
                <a:spcPts val="0"/>
              </a:spcBef>
              <a:spcAft>
                <a:spcPts val="0"/>
              </a:spcAft>
              <a:defRPr/>
            </a:pPr>
            <a:fld id="{66E1F334-68A8-4CDE-B53F-8F415FC26359}" type="slidenum">
              <a:rPr lang="en-US" sz="1200">
                <a:latin typeface="+mn-lt"/>
              </a:rPr>
              <a:pPr algn="r" fontAlgn="auto">
                <a:spcBef>
                  <a:spcPts val="0"/>
                </a:spcBef>
                <a:spcAft>
                  <a:spcPts val="0"/>
                </a:spcAft>
                <a:defRPr/>
              </a:pPr>
              <a:t>57</a:t>
            </a:fld>
            <a:endParaRPr lang="en-US" sz="1200" dirty="0">
              <a:latin typeface="+mn-lt"/>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Next slides will provide structure for this discussion. </a:t>
            </a:r>
          </a:p>
          <a:p>
            <a:r>
              <a:rPr lang="en-US" baseline="0" dirty="0" smtClean="0"/>
              <a:t>May need to come back to this topic at a later time due to time constraints.</a:t>
            </a:r>
          </a:p>
          <a:p>
            <a:r>
              <a:rPr lang="en-US" dirty="0" smtClean="0"/>
              <a:t>This could eventually lead to mapping of assessments and identifying gaps.</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58</a:t>
            </a:fld>
            <a:endParaRPr lang="en-US"/>
          </a:p>
        </p:txBody>
      </p:sp>
    </p:spTree>
    <p:extLst>
      <p:ext uri="{BB962C8B-B14F-4D97-AF65-F5344CB8AC3E}">
        <p14:creationId xmlns:p14="http://schemas.microsoft.com/office/powerpoint/2010/main" val="32739223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May need to come back to this topic at a later time due to time constraints.</a:t>
            </a:r>
          </a:p>
          <a:p>
            <a:r>
              <a:rPr lang="en-US" dirty="0" smtClean="0"/>
              <a:t>This could eventually lead to mapping of assessments and identifying gaps.</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59</a:t>
            </a:fld>
            <a:endParaRPr lang="en-US"/>
          </a:p>
        </p:txBody>
      </p:sp>
    </p:spTree>
    <p:extLst>
      <p:ext uri="{BB962C8B-B14F-4D97-AF65-F5344CB8AC3E}">
        <p14:creationId xmlns:p14="http://schemas.microsoft.com/office/powerpoint/2010/main" val="32739223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a:ln/>
        </p:spPr>
      </p:sp>
      <p:sp>
        <p:nvSpPr>
          <p:cNvPr id="230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“Triangulate” data– Pam </a:t>
            </a:r>
            <a:r>
              <a:rPr lang="en-US" dirty="0" err="1" smtClean="0">
                <a:latin typeface="Arial" pitchFamily="34" charset="0"/>
              </a:rPr>
              <a:t>Leconte</a:t>
            </a:r>
            <a:endParaRPr lang="en-US" b="1" dirty="0" smtClean="0">
              <a:latin typeface="Arial" pitchFamily="34" charset="0"/>
            </a:endParaRPr>
          </a:p>
          <a:p>
            <a:endParaRPr lang="en-US" b="1" dirty="0" smtClean="0">
              <a:latin typeface="Arial" pitchFamily="34" charset="0"/>
            </a:endParaRPr>
          </a:p>
          <a:p>
            <a:r>
              <a:rPr lang="en-US" b="1" dirty="0" smtClean="0">
                <a:latin typeface="Arial" pitchFamily="34" charset="0"/>
              </a:rPr>
              <a:t>Cautions about surveys– using just one survey is not adequate</a:t>
            </a:r>
          </a:p>
          <a:p>
            <a:endParaRPr lang="en-US" dirty="0" smtClean="0">
              <a:latin typeface="Arial" pitchFamily="34" charset="0"/>
            </a:endParaRPr>
          </a:p>
        </p:txBody>
      </p:sp>
      <p:sp>
        <p:nvSpPr>
          <p:cNvPr id="230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176E02D1-2228-4B31-820A-A4BD21569F2E}" type="slidenum">
              <a:rPr lang="en-US" smtClean="0">
                <a:cs typeface="Arial" pitchFamily="34" charset="0"/>
              </a:rPr>
              <a:pPr eaLnBrk="1" hangingPunct="1"/>
              <a:t>60</a:t>
            </a:fld>
            <a:endParaRPr lang="en-US"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a:t>
            </a:fld>
            <a:endParaRPr lang="en-US"/>
          </a:p>
        </p:txBody>
      </p:sp>
    </p:spTree>
    <p:extLst>
      <p:ext uri="{BB962C8B-B14F-4D97-AF65-F5344CB8AC3E}">
        <p14:creationId xmlns:p14="http://schemas.microsoft.com/office/powerpoint/2010/main" val="30768769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a:ln/>
        </p:spPr>
      </p:sp>
      <p:sp>
        <p:nvSpPr>
          <p:cNvPr id="231427" name="Notes Placeholder 2"/>
          <p:cNvSpPr>
            <a:spLocks noGrp="1"/>
          </p:cNvSpPr>
          <p:nvPr>
            <p:ph type="body" idx="1"/>
          </p:nvPr>
        </p:nvSpPr>
        <p:spPr>
          <a:noFill/>
          <a:ln/>
        </p:spPr>
        <p:txBody>
          <a:bodyPr/>
          <a:lstStyle/>
          <a:p>
            <a:pPr eaLnBrk="1" hangingPunct="1">
              <a:spcBef>
                <a:spcPct val="0"/>
              </a:spcBef>
            </a:pPr>
            <a:endParaRPr lang="en-US" dirty="0" smtClean="0">
              <a:latin typeface="Arial" pitchFamily="34" charset="0"/>
              <a:cs typeface="Arial" pitchFamily="34" charset="0"/>
            </a:endParaRPr>
          </a:p>
        </p:txBody>
      </p:sp>
      <p:sp>
        <p:nvSpPr>
          <p:cNvPr id="231428" name="Slide Number Placeholder 3"/>
          <p:cNvSpPr>
            <a:spLocks noGrp="1"/>
          </p:cNvSpPr>
          <p:nvPr>
            <p:ph type="sldNum" sz="quarter" idx="5"/>
          </p:nvPr>
        </p:nvSpPr>
        <p:spPr>
          <a:noFill/>
        </p:spPr>
        <p:txBody>
          <a:bodyPr/>
          <a:lstStyle/>
          <a:p>
            <a:fld id="{A251DDB5-1886-4F3A-A523-98A9E75748DD}" type="slidenum">
              <a:rPr lang="en-US" smtClean="0">
                <a:latin typeface="Arial" pitchFamily="34" charset="0"/>
                <a:cs typeface="Arial" pitchFamily="34" charset="0"/>
              </a:rPr>
              <a:pPr/>
              <a:t>61</a:t>
            </a:fld>
            <a:endParaRPr lang="en-US" smtClean="0">
              <a:latin typeface="Arial" pitchFamily="34" charset="0"/>
              <a:cs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a:ln/>
        </p:spPr>
      </p:sp>
      <p:sp>
        <p:nvSpPr>
          <p:cNvPr id="232451" name="Notes Placeholder 2"/>
          <p:cNvSpPr>
            <a:spLocks noGrp="1"/>
          </p:cNvSpPr>
          <p:nvPr>
            <p:ph type="body" idx="1"/>
          </p:nvPr>
        </p:nvSpPr>
        <p:spPr>
          <a:noFill/>
          <a:ln/>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232452" name="Slide Number Placeholder 3"/>
          <p:cNvSpPr>
            <a:spLocks noGrp="1"/>
          </p:cNvSpPr>
          <p:nvPr>
            <p:ph type="sldNum" sz="quarter" idx="5"/>
          </p:nvPr>
        </p:nvSpPr>
        <p:spPr>
          <a:noFill/>
        </p:spPr>
        <p:txBody>
          <a:bodyPr/>
          <a:lstStyle/>
          <a:p>
            <a:fld id="{0109F9D9-E74C-467B-AEB8-7C1FA8436670}" type="slidenum">
              <a:rPr lang="en-US" smtClean="0">
                <a:latin typeface="Arial" pitchFamily="34" charset="0"/>
              </a:rPr>
              <a:pPr/>
              <a:t>62</a:t>
            </a:fld>
            <a:endParaRPr 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p>
            <a:fld id="{012461CE-690C-4274-9B76-259758281C82}" type="slidenum">
              <a:rPr lang="en-US" smtClean="0">
                <a:latin typeface="Arial" pitchFamily="34" charset="0"/>
                <a:cs typeface="Arial" pitchFamily="34" charset="0"/>
              </a:rPr>
              <a:pPr/>
              <a:t>63</a:t>
            </a:fld>
            <a:endParaRPr lang="en-US" smtClean="0">
              <a:latin typeface="Arial" pitchFamily="34" charset="0"/>
              <a:cs typeface="Arial" pitchFamily="34" charset="0"/>
            </a:endParaRPr>
          </a:p>
        </p:txBody>
      </p:sp>
      <p:sp>
        <p:nvSpPr>
          <p:cNvPr id="233475" name="Rectangle 7"/>
          <p:cNvSpPr txBox="1">
            <a:spLocks noGrp="1" noChangeArrowheads="1"/>
          </p:cNvSpPr>
          <p:nvPr/>
        </p:nvSpPr>
        <p:spPr bwMode="auto">
          <a:xfrm>
            <a:off x="3971082" y="8773014"/>
            <a:ext cx="3037735" cy="461489"/>
          </a:xfrm>
          <a:prstGeom prst="rect">
            <a:avLst/>
          </a:prstGeom>
          <a:noFill/>
          <a:ln w="9525">
            <a:noFill/>
            <a:miter lim="800000"/>
            <a:headEnd/>
            <a:tailEnd/>
          </a:ln>
        </p:spPr>
        <p:txBody>
          <a:bodyPr lIns="93148" tIns="46573" rIns="93148" bIns="46573" anchor="b"/>
          <a:lstStyle/>
          <a:p>
            <a:pPr algn="r"/>
            <a:fld id="{B8042BEB-CDF7-404B-AEA2-47B49C9EE5F8}" type="slidenum">
              <a:rPr lang="en-US" sz="1200"/>
              <a:pPr algn="r"/>
              <a:t>63</a:t>
            </a:fld>
            <a:endParaRPr lang="en-US" sz="1200" dirty="0"/>
          </a:p>
        </p:txBody>
      </p:sp>
      <p:sp>
        <p:nvSpPr>
          <p:cNvPr id="233476" name="Rectangle 2"/>
          <p:cNvSpPr>
            <a:spLocks noGrp="1" noRot="1" noChangeAspect="1" noChangeArrowheads="1" noTextEdit="1"/>
          </p:cNvSpPr>
          <p:nvPr>
            <p:ph type="sldImg"/>
          </p:nvPr>
        </p:nvSpPr>
        <p:spPr>
          <a:xfrm>
            <a:off x="1201738" y="693738"/>
            <a:ext cx="4611687" cy="3460750"/>
          </a:xfrm>
          <a:ln/>
        </p:spPr>
      </p:sp>
      <p:sp>
        <p:nvSpPr>
          <p:cNvPr id="233477" name="Rectangle 3"/>
          <p:cNvSpPr>
            <a:spLocks noGrp="1" noChangeArrowheads="1"/>
          </p:cNvSpPr>
          <p:nvPr>
            <p:ph type="body" idx="1"/>
          </p:nvPr>
        </p:nvSpPr>
        <p:spPr>
          <a:noFill/>
          <a:ln/>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(PELs). PELs are starting points for determining  instructional levels, must be instructionally relevant and expressed quantitatively . It is impossible to write meaningful measurable goals and objectives without clear and measurable PELs. Additionally, without clear and measurable PELs measurement, evaluation and reporting of students’ progress toward annual goals is not  effectively achieved. </a:t>
            </a:r>
          </a:p>
          <a:p>
            <a:pPr eaLnBrk="1" hangingPunct="1">
              <a:spcBef>
                <a:spcPct val="0"/>
              </a:spcBef>
            </a:pPr>
            <a:endParaRPr lang="en-US" smtClean="0">
              <a:latin typeface="Arial" pitchFamily="34" charset="0"/>
              <a:cs typeface="Times New Roman" pitchFamily="18" charset="0"/>
            </a:endParaRPr>
          </a:p>
          <a:p>
            <a:pPr eaLnBrk="1" hangingPunct="1">
              <a:spcBef>
                <a:spcPct val="0"/>
              </a:spcBef>
            </a:pPr>
            <a:r>
              <a:rPr lang="en-US" smtClean="0">
                <a:latin typeface="Arial" pitchFamily="34" charset="0"/>
                <a:cs typeface="Times New Roman" pitchFamily="18" charset="0"/>
              </a:rPr>
              <a:t>Add about ER and Reeval and it’s contribution here…</a:t>
            </a:r>
            <a:endParaRPr 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CCF35CE1-E9B3-4B9A-9A0B-E1305C114304}" type="slidenum">
              <a:rPr lang="en-US" smtClean="0">
                <a:latin typeface="Arial" pitchFamily="34" charset="0"/>
              </a:rPr>
              <a:pPr/>
              <a:t>64</a:t>
            </a:fld>
            <a:endParaRPr lang="en-US" smtClean="0">
              <a:latin typeface="Arial" pitchFamily="34" charset="0"/>
            </a:endParaRPr>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r>
              <a:rPr lang="en-US" smtClean="0">
                <a:latin typeface="Arial" pitchFamily="34" charset="0"/>
              </a:rPr>
              <a:t>Present levels succinctly and sufficiently summarize the child’s strengths and needs, particularly as related to participation in appropriate activities. It is recommended that teams write a summary that reflects the whole child and that provides the reader with a clear and concise picture of the child from which the IEP goals and objectives can be developed.  This may include age equivalent scores, but those scores alone are not enough to provide a profile of the child and as such are not useful in guiding the development of the IEP. </a:t>
            </a:r>
            <a:r>
              <a:rPr lang="en-US" smtClean="0">
                <a:solidFill>
                  <a:srgbClr val="000000"/>
                </a:solidFill>
                <a:latin typeface="Verdana" pitchFamily="34" charset="0"/>
              </a:rPr>
              <a:t>The present level of educational performance is based upon information from a comprehensive evaluation, these descriptions should be both concise and meaningful. Also, because the annual goals and short term instructional objectives are based on the information contained in the present level of educational performance, it is the foundation of the IEP. </a:t>
            </a:r>
            <a:endParaRPr lang="en-US" smtClean="0">
              <a:latin typeface="Arial" pitchFamily="34" charset="0"/>
            </a:endParaRPr>
          </a:p>
          <a:p>
            <a:endParaRPr lang="en-US" smtClean="0">
              <a:latin typeface="Arial" pitchFamily="34" charset="0"/>
            </a:endParaRPr>
          </a:p>
          <a:p>
            <a:r>
              <a:rPr lang="en-US" smtClean="0">
                <a:latin typeface="Arial" pitchFamily="34" charset="0"/>
              </a:rPr>
              <a:t>Keep track of any issues of concern that are not resolved during discussions using </a:t>
            </a:r>
            <a:r>
              <a:rPr lang="en-US" i="1" smtClean="0">
                <a:latin typeface="Arial" pitchFamily="34" charset="0"/>
              </a:rPr>
              <a:t>the parking lot.</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878BCD3F-7D6A-45DB-A9EB-369CCCF93F77}" type="slidenum">
              <a:rPr lang="en-US" smtClean="0">
                <a:latin typeface="Arial" pitchFamily="34" charset="0"/>
                <a:cs typeface="Arial" pitchFamily="34" charset="0"/>
              </a:rPr>
              <a:pPr/>
              <a:t>65</a:t>
            </a:fld>
            <a:endParaRPr lang="en-US" smtClean="0">
              <a:latin typeface="Arial" pitchFamily="34" charset="0"/>
              <a:cs typeface="Arial" pitchFamily="34" charset="0"/>
            </a:endParaRPr>
          </a:p>
        </p:txBody>
      </p:sp>
      <p:sp>
        <p:nvSpPr>
          <p:cNvPr id="167939" name="Rectangle 2"/>
          <p:cNvSpPr>
            <a:spLocks noGrp="1" noRot="1" noChangeAspect="1" noChangeArrowheads="1" noTextEdit="1"/>
          </p:cNvSpPr>
          <p:nvPr>
            <p:ph type="sldImg"/>
          </p:nvPr>
        </p:nvSpPr>
        <p:spPr>
          <a:xfrm>
            <a:off x="1198563" y="693738"/>
            <a:ext cx="4616450" cy="3462337"/>
          </a:xfrm>
          <a:ln/>
        </p:spPr>
      </p:sp>
      <p:sp>
        <p:nvSpPr>
          <p:cNvPr id="167940" name="Rectangle 3"/>
          <p:cNvSpPr>
            <a:spLocks noGrp="1" noChangeArrowheads="1"/>
          </p:cNvSpPr>
          <p:nvPr>
            <p:ph type="body" idx="1"/>
          </p:nvPr>
        </p:nvSpPr>
        <p:spPr>
          <a:noFill/>
          <a:ln/>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(PLAAFPs). PLAAFPs are starting points (think of them as baseline) for determining  instructional levels.  </a:t>
            </a:r>
          </a:p>
          <a:p>
            <a:pPr eaLnBrk="1" hangingPunct="1">
              <a:spcBef>
                <a:spcPct val="0"/>
              </a:spcBef>
            </a:pPr>
            <a:r>
              <a:rPr lang="en-US" smtClean="0">
                <a:latin typeface="Arial" pitchFamily="34" charset="0"/>
                <a:cs typeface="Times New Roman" pitchFamily="18" charset="0"/>
              </a:rPr>
              <a:t>PLAAFPs must be instructionally relevant and expressed quantitatively . It is impossible to write meaningful measurable goals and objectives without clear and measurable PLAAFPs. </a:t>
            </a:r>
          </a:p>
          <a:p>
            <a:pPr eaLnBrk="1" hangingPunct="1">
              <a:spcBef>
                <a:spcPct val="0"/>
              </a:spcBef>
            </a:pPr>
            <a:r>
              <a:rPr lang="en-US" smtClean="0">
                <a:latin typeface="Arial" pitchFamily="34" charset="0"/>
                <a:cs typeface="Times New Roman" pitchFamily="18" charset="0"/>
              </a:rPr>
              <a:t>Additionally, without clear and measurable PLAAFPs measurement, evaluation and reporting of students’ progress toward annual goals is not effectively achieved.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PELs will tell us what goals need to be set</a:t>
            </a:r>
          </a:p>
          <a:p>
            <a:pPr eaLnBrk="1" hangingPunct="1">
              <a:spcBef>
                <a:spcPct val="0"/>
              </a:spcBef>
            </a:pPr>
            <a:r>
              <a:rPr lang="en-US" smtClean="0">
                <a:latin typeface="Arial" pitchFamily="34" charset="0"/>
                <a:cs typeface="Arial" pitchFamily="34" charset="0"/>
              </a:rPr>
              <a:t>Tells us if the student has made adequate progress in a year</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p:spPr>
        <p:txBody>
          <a:bodyPr/>
          <a:lstStyle/>
          <a:p>
            <a:r>
              <a:rPr lang="en-US" dirty="0" smtClean="0">
                <a:latin typeface="Arial" pitchFamily="34" charset="0"/>
              </a:rPr>
              <a:t>While it is not required that you follow the bullets on the IEP–</a:t>
            </a:r>
            <a:r>
              <a:rPr lang="en-US" baseline="0" dirty="0" smtClean="0">
                <a:latin typeface="Arial" pitchFamily="34" charset="0"/>
              </a:rPr>
              <a:t> you must address each one!  </a:t>
            </a:r>
            <a:r>
              <a:rPr lang="en-US" dirty="0" smtClean="0">
                <a:latin typeface="Arial" pitchFamily="34" charset="0"/>
              </a:rPr>
              <a:t>This is the list of the bullets.</a:t>
            </a:r>
          </a:p>
          <a:p>
            <a:r>
              <a:rPr lang="en-US" dirty="0" smtClean="0">
                <a:latin typeface="Arial" pitchFamily="34" charset="0"/>
              </a:rPr>
              <a:t>Present levels of </a:t>
            </a:r>
            <a:r>
              <a:rPr lang="en-US" b="1" dirty="0" smtClean="0">
                <a:latin typeface="Arial" pitchFamily="34" charset="0"/>
              </a:rPr>
              <a:t>academic achievement</a:t>
            </a:r>
            <a:r>
              <a:rPr lang="en-US" dirty="0" smtClean="0">
                <a:latin typeface="Arial" pitchFamily="34" charset="0"/>
              </a:rPr>
              <a:t> (e.g., most recent evaluation of the student, results of formative assessments, curriculum-based assessments, transition assessments, progress toward current goals)</a:t>
            </a:r>
          </a:p>
          <a:p>
            <a:r>
              <a:rPr lang="en-US" dirty="0" smtClean="0">
                <a:latin typeface="Arial" pitchFamily="34" charset="0"/>
              </a:rPr>
              <a:t>Present levels of </a:t>
            </a:r>
            <a:r>
              <a:rPr lang="en-US" b="1" dirty="0" smtClean="0">
                <a:latin typeface="Arial" pitchFamily="34" charset="0"/>
              </a:rPr>
              <a:t>functional performance </a:t>
            </a:r>
            <a:r>
              <a:rPr lang="en-US" dirty="0" smtClean="0">
                <a:latin typeface="Arial" pitchFamily="34" charset="0"/>
              </a:rPr>
              <a:t>(e.g., results from a functional behavioral assessment, results of ecological assessments, progress toward current goals)</a:t>
            </a:r>
          </a:p>
          <a:p>
            <a:r>
              <a:rPr lang="en-US" sz="1100" dirty="0" smtClean="0">
                <a:latin typeface="Arial" pitchFamily="34" charset="0"/>
              </a:rPr>
              <a:t>Present levels related to </a:t>
            </a:r>
            <a:r>
              <a:rPr lang="en-US" sz="1100" b="1" dirty="0" smtClean="0">
                <a:latin typeface="Arial" pitchFamily="34" charset="0"/>
              </a:rPr>
              <a:t>current postsecondary transition goals</a:t>
            </a:r>
            <a:r>
              <a:rPr lang="en-US" sz="1100" dirty="0" smtClean="0">
                <a:latin typeface="Arial" pitchFamily="34" charset="0"/>
              </a:rPr>
              <a:t> if the student’s age is 14 or younger if determined appropriate by the IEP team (e.g., results of formative assessments, curriculum-based assessments, progress toward current goals)</a:t>
            </a:r>
          </a:p>
          <a:p>
            <a:r>
              <a:rPr lang="en-US" sz="1100" b="1" dirty="0" smtClean="0">
                <a:latin typeface="Arial" pitchFamily="34" charset="0"/>
              </a:rPr>
              <a:t>Parental concerns </a:t>
            </a:r>
            <a:r>
              <a:rPr lang="en-US" sz="1100" dirty="0" smtClean="0">
                <a:latin typeface="Arial" pitchFamily="34" charset="0"/>
              </a:rPr>
              <a:t>for enhancing the education of the student</a:t>
            </a:r>
          </a:p>
          <a:p>
            <a:r>
              <a:rPr lang="en-US" sz="1100" dirty="0" smtClean="0">
                <a:latin typeface="Arial" pitchFamily="34" charset="0"/>
              </a:rPr>
              <a:t>How the student’s disability affects involvement and progress in the </a:t>
            </a:r>
            <a:r>
              <a:rPr lang="en-US" sz="1100" b="1" dirty="0" smtClean="0">
                <a:latin typeface="Arial" pitchFamily="34" charset="0"/>
              </a:rPr>
              <a:t>general education curriculum</a:t>
            </a:r>
          </a:p>
          <a:p>
            <a:r>
              <a:rPr lang="en-US" sz="1100" b="1" dirty="0" smtClean="0">
                <a:latin typeface="Arial" pitchFamily="34" charset="0"/>
              </a:rPr>
              <a:t>Strengths</a:t>
            </a:r>
          </a:p>
          <a:p>
            <a:r>
              <a:rPr lang="en-US" sz="1100" dirty="0" smtClean="0">
                <a:latin typeface="Arial" pitchFamily="34" charset="0"/>
              </a:rPr>
              <a:t>Academic, developmental, and functional </a:t>
            </a:r>
            <a:r>
              <a:rPr lang="en-US" sz="1100" b="1" u="sng" dirty="0" smtClean="0">
                <a:solidFill>
                  <a:srgbClr val="990033"/>
                </a:solidFill>
                <a:latin typeface="Arial" pitchFamily="34" charset="0"/>
              </a:rPr>
              <a:t>needs</a:t>
            </a:r>
            <a:r>
              <a:rPr lang="en-US" sz="1100" dirty="0" smtClean="0">
                <a:latin typeface="Arial" pitchFamily="34" charset="0"/>
              </a:rPr>
              <a:t> related to student’s disability</a:t>
            </a:r>
          </a:p>
          <a:p>
            <a:endParaRPr lang="en-US" dirty="0" smtClean="0">
              <a:latin typeface="Arial" pitchFamily="34" charset="0"/>
            </a:endParaRPr>
          </a:p>
        </p:txBody>
      </p:sp>
      <p:sp>
        <p:nvSpPr>
          <p:cNvPr id="168964" name="Slide Number Placeholder 3"/>
          <p:cNvSpPr>
            <a:spLocks noGrp="1"/>
          </p:cNvSpPr>
          <p:nvPr>
            <p:ph type="sldNum" sz="quarter" idx="5"/>
          </p:nvPr>
        </p:nvSpPr>
        <p:spPr>
          <a:noFill/>
        </p:spPr>
        <p:txBody>
          <a:bodyPr/>
          <a:lstStyle/>
          <a:p>
            <a:fld id="{4E747387-DFB7-46CC-BD02-63DA4393A9D7}" type="slidenum">
              <a:rPr lang="en-US" smtClean="0">
                <a:latin typeface="Arial" pitchFamily="34" charset="0"/>
                <a:cs typeface="Arial" pitchFamily="34" charset="0"/>
              </a:rPr>
              <a:pPr/>
              <a:t>66</a:t>
            </a:fld>
            <a:endParaRPr lang="en-US" smtClean="0">
              <a:latin typeface="Arial" pitchFamily="34" charset="0"/>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Include both instructional and grade level information</a:t>
            </a:r>
          </a:p>
          <a:p>
            <a:r>
              <a:rPr lang="en-US" dirty="0" smtClean="0"/>
              <a:t>Interpret</a:t>
            </a:r>
            <a:r>
              <a:rPr lang="en-US" baseline="0" dirty="0" smtClean="0"/>
              <a:t> data-  not just scores</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68</a:t>
            </a:fld>
            <a:endParaRPr lang="en-US"/>
          </a:p>
        </p:txBody>
      </p:sp>
    </p:spTree>
    <p:extLst>
      <p:ext uri="{BB962C8B-B14F-4D97-AF65-F5344CB8AC3E}">
        <p14:creationId xmlns:p14="http://schemas.microsoft.com/office/powerpoint/2010/main" val="13902549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list isn’t exhaustive.  Participants</a:t>
            </a:r>
            <a:r>
              <a:rPr lang="en-US" baseline="0" dirty="0" smtClean="0"/>
              <a:t> may be able to provide other sources of ACADEMIC data that they use.  </a:t>
            </a:r>
            <a:endParaRPr lang="en-US" dirty="0"/>
          </a:p>
        </p:txBody>
      </p:sp>
      <p:sp>
        <p:nvSpPr>
          <p:cNvPr id="4" name="Slide Number Placeholder 3"/>
          <p:cNvSpPr>
            <a:spLocks noGrp="1"/>
          </p:cNvSpPr>
          <p:nvPr>
            <p:ph type="sldNum" sz="quarter" idx="10"/>
          </p:nvPr>
        </p:nvSpPr>
        <p:spPr/>
        <p:txBody>
          <a:bodyPr/>
          <a:lstStyle/>
          <a:p>
            <a:pPr>
              <a:defRPr/>
            </a:pPr>
            <a:fld id="{1A555076-E9E9-420A-8E4E-1DD4D467E6D2}" type="slidenum">
              <a:rPr lang="en-US" smtClean="0"/>
              <a:pPr>
                <a:defRPr/>
              </a:pPr>
              <a:t>69</a:t>
            </a:fld>
            <a:endParaRPr lang="en-US"/>
          </a:p>
        </p:txBody>
      </p:sp>
    </p:spTree>
    <p:extLst>
      <p:ext uri="{BB962C8B-B14F-4D97-AF65-F5344CB8AC3E}">
        <p14:creationId xmlns:p14="http://schemas.microsoft.com/office/powerpoint/2010/main" val="25221148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9B526778-6581-4909-9512-C42C525CA405}" type="slidenum">
              <a:rPr lang="en-US" smtClean="0"/>
              <a:pPr>
                <a:defRPr/>
              </a:pPr>
              <a:t>74</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prioritized</a:t>
            </a:r>
            <a:endParaRPr lang="en-US" b="1" dirty="0"/>
          </a:p>
        </p:txBody>
      </p:sp>
      <p:sp>
        <p:nvSpPr>
          <p:cNvPr id="4" name="Slide Number Placeholder 3"/>
          <p:cNvSpPr>
            <a:spLocks noGrp="1"/>
          </p:cNvSpPr>
          <p:nvPr>
            <p:ph type="sldNum" sz="quarter" idx="10"/>
          </p:nvPr>
        </p:nvSpPr>
        <p:spPr/>
        <p:txBody>
          <a:bodyPr/>
          <a:lstStyle/>
          <a:p>
            <a:pPr>
              <a:defRPr/>
            </a:pPr>
            <a:fld id="{1A555076-E9E9-420A-8E4E-1DD4D467E6D2}" type="slidenum">
              <a:rPr lang="en-US" smtClean="0"/>
              <a:pPr>
                <a:defRPr/>
              </a:pPr>
              <a:t>77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cs typeface="Arial" charset="0"/>
              </a:rPr>
              <a:t>FICTIONAL EXAMPLE:</a:t>
            </a:r>
          </a:p>
          <a:p>
            <a:r>
              <a:rPr lang="en-US" b="1" dirty="0" smtClean="0">
                <a:cs typeface="Arial" charset="0"/>
              </a:rPr>
              <a:t>Shawna has all three areas as post-secondary goals and we will be using her for an example through this session.   </a:t>
            </a:r>
          </a:p>
          <a:p>
            <a:r>
              <a:rPr lang="en-US" b="1" dirty="0" smtClean="0">
                <a:cs typeface="Arial" charset="0"/>
              </a:rPr>
              <a:t>WE DO NOT INCLUDE A FULL IEP FOR HER– JUST THE GRID and a goal FOR HER.</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C6910CD-DA7F-4428-83D6-4165F306F4F1}" type="slidenum">
              <a:rPr lang="en-US" smtClean="0">
                <a:cs typeface="Arial" charset="0"/>
              </a:rPr>
              <a:pPr eaLnBrk="1" hangingPunct="1"/>
              <a:t>6</a:t>
            </a:fld>
            <a:endParaRPr lang="en-US" smtClean="0">
              <a:cs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a:t>
            </a:r>
            <a:r>
              <a:rPr lang="en-US" baseline="0" dirty="0" smtClean="0"/>
              <a:t> the time we get to STRENGTHS AND NEEDS, there should be n</a:t>
            </a:r>
            <a:r>
              <a:rPr lang="en-US" dirty="0" smtClean="0"/>
              <a:t>o surprises!  The information should</a:t>
            </a:r>
            <a:r>
              <a:rPr lang="en-US" baseline="0" dirty="0" smtClean="0"/>
              <a:t> be presented in the earlier sections and there should be NO NEW INFORMATION under strengths and needs.</a:t>
            </a:r>
            <a:endParaRPr lang="en-US" dirty="0"/>
          </a:p>
        </p:txBody>
      </p:sp>
      <p:sp>
        <p:nvSpPr>
          <p:cNvPr id="4" name="Slide Number Placeholder 3"/>
          <p:cNvSpPr>
            <a:spLocks noGrp="1"/>
          </p:cNvSpPr>
          <p:nvPr>
            <p:ph type="sldNum" sz="quarter" idx="10"/>
          </p:nvPr>
        </p:nvSpPr>
        <p:spPr/>
        <p:txBody>
          <a:bodyPr/>
          <a:lstStyle/>
          <a:p>
            <a:pPr>
              <a:defRPr/>
            </a:pPr>
            <a:fld id="{47C015D6-7F8C-4F7E-9117-793122DBCA03}" type="slidenum">
              <a:rPr lang="en-US" smtClean="0"/>
              <a:pPr>
                <a:defRPr/>
              </a:pPr>
              <a:t>78</a:t>
            </a:fld>
            <a:endParaRPr lang="en-US"/>
          </a:p>
        </p:txBody>
      </p:sp>
    </p:spTree>
    <p:extLst>
      <p:ext uri="{BB962C8B-B14F-4D97-AF65-F5344CB8AC3E}">
        <p14:creationId xmlns:p14="http://schemas.microsoft.com/office/powerpoint/2010/main" val="17587590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600" i="1" dirty="0" smtClean="0">
                <a:solidFill>
                  <a:srgbClr val="C00000"/>
                </a:solidFill>
              </a:rPr>
              <a:t>All Needs must be met through:</a:t>
            </a:r>
          </a:p>
          <a:p>
            <a:pPr lvl="2"/>
            <a:r>
              <a:rPr lang="en-US" sz="3600" i="1" dirty="0" smtClean="0">
                <a:solidFill>
                  <a:srgbClr val="333399"/>
                </a:solidFill>
              </a:rPr>
              <a:t>Measurable Annual Goals</a:t>
            </a:r>
          </a:p>
          <a:p>
            <a:pPr lvl="2"/>
            <a:r>
              <a:rPr lang="en-US" sz="3600" i="1" dirty="0" smtClean="0">
                <a:solidFill>
                  <a:srgbClr val="333399"/>
                </a:solidFill>
              </a:rPr>
              <a:t>Transition activities	</a:t>
            </a:r>
          </a:p>
          <a:p>
            <a:pPr lvl="2"/>
            <a:r>
              <a:rPr lang="en-US" sz="3600" i="1" dirty="0" smtClean="0">
                <a:solidFill>
                  <a:srgbClr val="333399"/>
                </a:solidFill>
              </a:rPr>
              <a:t>Specially designed instruction</a:t>
            </a:r>
          </a:p>
          <a:p>
            <a:pPr lvl="2"/>
            <a:r>
              <a:rPr lang="en-US" sz="3600" i="1" dirty="0" smtClean="0">
                <a:solidFill>
                  <a:srgbClr val="333399"/>
                </a:solidFill>
              </a:rPr>
              <a:t>Related services</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79</a:t>
            </a:fld>
            <a:endParaRPr lang="en-US"/>
          </a:p>
        </p:txBody>
      </p:sp>
    </p:spTree>
    <p:extLst>
      <p:ext uri="{BB962C8B-B14F-4D97-AF65-F5344CB8AC3E}">
        <p14:creationId xmlns:p14="http://schemas.microsoft.com/office/powerpoint/2010/main" val="24506911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Divide</a:t>
            </a:r>
            <a:r>
              <a:rPr lang="en-US" baseline="0" dirty="0" smtClean="0"/>
              <a:t> up group and have teams read and report on the various sections of the present levels:</a:t>
            </a:r>
          </a:p>
          <a:p>
            <a:pPr marL="170541" indent="-170541">
              <a:buFont typeface="Arial" pitchFamily="34" charset="0"/>
              <a:buChar char="•"/>
            </a:pPr>
            <a:r>
              <a:rPr lang="en-US" baseline="0" dirty="0" smtClean="0"/>
              <a:t>Transition Area</a:t>
            </a:r>
          </a:p>
          <a:p>
            <a:pPr marL="170541" indent="-170541">
              <a:buFont typeface="Arial" pitchFamily="34" charset="0"/>
              <a:buChar char="•"/>
            </a:pPr>
            <a:r>
              <a:rPr lang="en-US" baseline="0" dirty="0" smtClean="0"/>
              <a:t>Math and Budgeting</a:t>
            </a:r>
          </a:p>
          <a:p>
            <a:pPr marL="170541" indent="-170541">
              <a:buFont typeface="Arial" pitchFamily="34" charset="0"/>
              <a:buChar char="•"/>
            </a:pPr>
            <a:r>
              <a:rPr lang="en-US" baseline="0" dirty="0" smtClean="0"/>
              <a:t>Writing</a:t>
            </a:r>
          </a:p>
          <a:p>
            <a:pPr marL="170541" indent="-170541">
              <a:buFont typeface="Arial" pitchFamily="34" charset="0"/>
              <a:buChar char="•"/>
            </a:pPr>
            <a:r>
              <a:rPr lang="en-US" baseline="0" dirty="0" smtClean="0"/>
              <a:t>Behavior/ Organization Skills  </a:t>
            </a:r>
          </a:p>
          <a:p>
            <a:endParaRPr lang="en-US" dirty="0" smtClean="0">
              <a:latin typeface="Arial" pitchFamily="34" charset="0"/>
            </a:endParaRPr>
          </a:p>
          <a:p>
            <a:r>
              <a:rPr lang="en-US" dirty="0" smtClean="0">
                <a:latin typeface="Arial" pitchFamily="34" charset="0"/>
              </a:rPr>
              <a:t>“Look </a:t>
            </a:r>
            <a:r>
              <a:rPr lang="en-US" dirty="0" err="1" smtClean="0">
                <a:latin typeface="Arial" pitchFamily="34" charset="0"/>
              </a:rPr>
              <a:t>fors</a:t>
            </a:r>
            <a:r>
              <a:rPr lang="en-US" dirty="0" smtClean="0">
                <a:latin typeface="Arial" pitchFamily="34" charset="0"/>
              </a:rPr>
              <a:t>” for Caroline:  </a:t>
            </a:r>
          </a:p>
          <a:p>
            <a:pPr lvl="1"/>
            <a:r>
              <a:rPr lang="en-US" dirty="0" smtClean="0">
                <a:latin typeface="Arial" pitchFamily="34" charset="0"/>
              </a:rPr>
              <a:t>Variety of formal and informal tools</a:t>
            </a:r>
          </a:p>
          <a:p>
            <a:pPr lvl="1"/>
            <a:r>
              <a:rPr lang="en-US" dirty="0" smtClean="0">
                <a:latin typeface="Arial" pitchFamily="34" charset="0"/>
              </a:rPr>
              <a:t>Variety of sources –not just one person</a:t>
            </a:r>
          </a:p>
          <a:p>
            <a:pPr lvl="1"/>
            <a:r>
              <a:rPr lang="en-US" dirty="0" smtClean="0">
                <a:latin typeface="Arial" pitchFamily="34" charset="0"/>
              </a:rPr>
              <a:t>Interpretation of assessment information to support post-school goals</a:t>
            </a:r>
            <a:endParaRPr lang="en-US" baseline="0" dirty="0" smtClean="0"/>
          </a:p>
          <a:p>
            <a:endParaRPr lang="en-US" baseline="0" dirty="0" smtClean="0"/>
          </a:p>
          <a:p>
            <a:r>
              <a:rPr lang="en-US" baseline="0" dirty="0" smtClean="0"/>
              <a:t>Purpose:  Identify types of data included, look for baseline information, and generally work through an example that is rich with detail.</a:t>
            </a:r>
          </a:p>
          <a:p>
            <a:r>
              <a:rPr lang="en-US" baseline="0" dirty="0" smtClean="0"/>
              <a:t>THEN look at her list of needs.  Would participants agree that these are the priority?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80</a:t>
            </a:fld>
            <a:endParaRPr lang="en-US"/>
          </a:p>
        </p:txBody>
      </p:sp>
    </p:spTree>
    <p:extLst>
      <p:ext uri="{BB962C8B-B14F-4D97-AF65-F5344CB8AC3E}">
        <p14:creationId xmlns:p14="http://schemas.microsoft.com/office/powerpoint/2010/main" val="12978909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Everyone should read this</a:t>
            </a:r>
          </a:p>
          <a:p>
            <a:r>
              <a:rPr lang="en-US" dirty="0" smtClean="0"/>
              <a:t>Note that the date of the IEP is late September and so the team has been reconvened as</a:t>
            </a:r>
            <a:r>
              <a:rPr lang="en-US" baseline="0" dirty="0" smtClean="0"/>
              <a:t> a follow up to a Functional Behavioral Assessment.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81</a:t>
            </a:fld>
            <a:endParaRPr lang="en-US"/>
          </a:p>
        </p:txBody>
      </p:sp>
    </p:spTree>
    <p:extLst>
      <p:ext uri="{BB962C8B-B14F-4D97-AF65-F5344CB8AC3E}">
        <p14:creationId xmlns:p14="http://schemas.microsoft.com/office/powerpoint/2010/main" val="172808874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Post-Secondary Goals are located in the present levels as well as in the grid.</a:t>
            </a:r>
          </a:p>
          <a:p>
            <a:pPr marL="170541" indent="-170541">
              <a:buFont typeface="Arial" pitchFamily="34" charset="0"/>
              <a:buChar char="•"/>
            </a:pPr>
            <a:r>
              <a:rPr lang="en-US" dirty="0"/>
              <a:t>At this point, Caroline plans to continue in a cosmetology program after graduation in order to obtain her license and be employed full time.</a:t>
            </a:r>
          </a:p>
          <a:p>
            <a:pPr marL="170541" indent="-170541">
              <a:buFont typeface="Arial" pitchFamily="34" charset="0"/>
              <a:buChar char="•"/>
            </a:pPr>
            <a:r>
              <a:rPr lang="en-US" dirty="0"/>
              <a:t>Caroline states that she would like to live on her own within a few years of graduation. ..She will need services and activities in order to reach her goal of living independently.</a:t>
            </a:r>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83</a:t>
            </a:fld>
            <a:endParaRPr lang="en-US"/>
          </a:p>
        </p:txBody>
      </p:sp>
    </p:spTree>
    <p:extLst>
      <p:ext uri="{BB962C8B-B14F-4D97-AF65-F5344CB8AC3E}">
        <p14:creationId xmlns:p14="http://schemas.microsoft.com/office/powerpoint/2010/main" val="42296326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Post-Secondary Goals are located in the present levels as well as in the grid.</a:t>
            </a:r>
          </a:p>
          <a:p>
            <a:pPr marL="170541" indent="-170541">
              <a:buFont typeface="Arial" pitchFamily="34" charset="0"/>
              <a:buChar char="•"/>
            </a:pPr>
            <a:r>
              <a:rPr lang="en-US" dirty="0"/>
              <a:t>At this point, Caroline plans to continue in a cosmetology program after graduation in order to obtain her license and be employed full time.</a:t>
            </a:r>
          </a:p>
          <a:p>
            <a:pPr marL="170541" indent="-170541">
              <a:buFont typeface="Arial" pitchFamily="34" charset="0"/>
              <a:buChar char="•"/>
            </a:pPr>
            <a:r>
              <a:rPr lang="en-US" dirty="0"/>
              <a:t>Caroline states that she would like to live on her own within a few years of graduation. </a:t>
            </a:r>
            <a:r>
              <a:rPr lang="en-US"/>
              <a:t>..She will need services and activities in order to reach her goal of living independently.,</a:t>
            </a:r>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84</a:t>
            </a:fld>
            <a:endParaRPr lang="en-US"/>
          </a:p>
        </p:txBody>
      </p:sp>
    </p:spTree>
    <p:extLst>
      <p:ext uri="{BB962C8B-B14F-4D97-AF65-F5344CB8AC3E}">
        <p14:creationId xmlns:p14="http://schemas.microsoft.com/office/powerpoint/2010/main" val="107280320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xfrm>
            <a:off x="1198563" y="695325"/>
            <a:ext cx="4613275" cy="3460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4CEE5E7-02D6-432D-82A3-58A18195964D}" type="slidenum">
              <a:rPr lang="en-US" smtClean="0"/>
              <a:pPr eaLnBrk="1" hangingPunct="1"/>
              <a:t>85</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1198563" y="695325"/>
            <a:ext cx="4613275" cy="3460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720AE82-FEB6-4D38-A211-97175A07C7CE}" type="slidenum">
              <a:rPr lang="en-US" smtClean="0"/>
              <a:pPr eaLnBrk="1" hangingPunct="1"/>
              <a:t>86</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1198563" y="695325"/>
            <a:ext cx="4613275" cy="3460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5132437-A268-4272-94F4-6AE74C9062CC}" type="slidenum">
              <a:rPr lang="en-US" smtClean="0"/>
              <a:pPr eaLnBrk="1" hangingPunct="1"/>
              <a:t>87</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1198563" y="695325"/>
            <a:ext cx="4613275" cy="3460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latin typeface="Arial" pitchFamily="34" charset="0"/>
              </a:rPr>
              <a:t>This list of needs are the ones that will become MAGs.</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110A357A-8A84-4C24-B44A-7E45C03FECF0}" type="slidenum">
              <a:rPr lang="en-US" smtClean="0"/>
              <a:pPr eaLnBrk="1" hangingPunct="1"/>
              <a:t>96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rPr>
              <a:t>Assess the student in order to identify his/her post-secondary desired goals or vision, and to determine their skills, aptitudes, and abilities related to the post secondarygoals. </a:t>
            </a:r>
            <a:endParaRPr lang="en-US" smtClean="0">
              <a:latin typeface="Arial" pitchFamily="34" charset="0"/>
              <a:cs typeface="Arial" pitchFamily="34" charset="0"/>
            </a:endParaRPr>
          </a:p>
        </p:txBody>
      </p:sp>
      <p:sp>
        <p:nvSpPr>
          <p:cNvPr id="141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AB3CD0E-DE96-40A5-9C57-91249EEC3317}" type="slidenum">
              <a:rPr lang="en-US" smtClean="0">
                <a:cs typeface="Arial" pitchFamily="34" charset="0"/>
              </a:rPr>
              <a:pPr eaLnBrk="1" hangingPunct="1"/>
              <a:t>7</a:t>
            </a:fld>
            <a:endParaRPr lang="en-US" smtClean="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a:ln/>
        </p:spPr>
      </p:sp>
      <p:sp>
        <p:nvSpPr>
          <p:cNvPr id="242691" name="Notes Placeholder 2"/>
          <p:cNvSpPr>
            <a:spLocks noGrp="1"/>
          </p:cNvSpPr>
          <p:nvPr>
            <p:ph type="body" idx="1"/>
          </p:nvPr>
        </p:nvSpPr>
        <p:spPr>
          <a:noFill/>
          <a:ln/>
        </p:spPr>
        <p:txBody>
          <a:bodyPr/>
          <a:lstStyle/>
          <a:p>
            <a:r>
              <a:rPr lang="en-US" b="1" dirty="0" smtClean="0">
                <a:latin typeface="Arial" pitchFamily="34" charset="0"/>
              </a:rPr>
              <a:t>Discuss:</a:t>
            </a:r>
            <a:r>
              <a:rPr lang="en-US" b="1" baseline="0" dirty="0" smtClean="0">
                <a:latin typeface="Arial" pitchFamily="34" charset="0"/>
              </a:rPr>
              <a:t>  What’s wrong with these statements.  </a:t>
            </a:r>
            <a:endParaRPr lang="en-US" b="1" dirty="0" smtClean="0">
              <a:latin typeface="Arial" pitchFamily="34" charset="0"/>
            </a:endParaRPr>
          </a:p>
          <a:p>
            <a:endParaRPr lang="en-US" b="1" dirty="0" smtClean="0">
              <a:latin typeface="Arial" pitchFamily="34" charset="0"/>
            </a:endParaRPr>
          </a:p>
          <a:p>
            <a:r>
              <a:rPr lang="en-US" b="1" dirty="0" smtClean="0">
                <a:latin typeface="Arial" pitchFamily="34" charset="0"/>
              </a:rPr>
              <a:t>This could be used as a participant activity, having teams of two select one of the non-examples and adding a few sentences that provide the baseline information and data necessary to write a measurable annual goal.</a:t>
            </a:r>
          </a:p>
          <a:p>
            <a:endParaRPr lang="en-US" b="1" dirty="0" smtClean="0">
              <a:latin typeface="Arial" pitchFamily="34" charset="0"/>
            </a:endParaRPr>
          </a:p>
          <a:p>
            <a:r>
              <a:rPr lang="en-US" b="1" dirty="0" smtClean="0">
                <a:latin typeface="Arial" pitchFamily="34" charset="0"/>
              </a:rPr>
              <a:t>The problem is that these aren’t measurable, give no baseline, and don’t give us any idea of what would need to be addressed in a measurable annual goal.  More information is needed!</a:t>
            </a:r>
          </a:p>
        </p:txBody>
      </p:sp>
      <p:sp>
        <p:nvSpPr>
          <p:cNvPr id="242692" name="Slide Number Placeholder 3"/>
          <p:cNvSpPr>
            <a:spLocks noGrp="1"/>
          </p:cNvSpPr>
          <p:nvPr>
            <p:ph type="sldNum" sz="quarter" idx="5"/>
          </p:nvPr>
        </p:nvSpPr>
        <p:spPr>
          <a:noFill/>
        </p:spPr>
        <p:txBody>
          <a:bodyPr/>
          <a:lstStyle/>
          <a:p>
            <a:fld id="{4B3B4093-A83E-4C94-BDE5-6B6B3CF6A41E}" type="slidenum">
              <a:rPr lang="en-US" smtClean="0">
                <a:latin typeface="Arial" pitchFamily="34" charset="0"/>
                <a:cs typeface="Arial" pitchFamily="34" charset="0"/>
              </a:rPr>
              <a:pPr/>
              <a:t>97</a:t>
            </a:fld>
            <a:endParaRPr lang="en-US" smtClean="0">
              <a:latin typeface="Arial" pitchFamily="34" charset="0"/>
              <a:cs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 activity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98</a:t>
            </a:fld>
            <a:endParaRPr lang="en-US"/>
          </a:p>
        </p:txBody>
      </p:sp>
    </p:spTree>
    <p:extLst>
      <p:ext uri="{BB962C8B-B14F-4D97-AF65-F5344CB8AC3E}">
        <p14:creationId xmlns:p14="http://schemas.microsoft.com/office/powerpoint/2010/main" val="95332864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 activity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100</a:t>
            </a:fld>
            <a:endParaRPr lang="en-US"/>
          </a:p>
        </p:txBody>
      </p:sp>
    </p:spTree>
    <p:extLst>
      <p:ext uri="{BB962C8B-B14F-4D97-AF65-F5344CB8AC3E}">
        <p14:creationId xmlns:p14="http://schemas.microsoft.com/office/powerpoint/2010/main" val="216737034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 activity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101</a:t>
            </a:fld>
            <a:endParaRPr lang="en-US"/>
          </a:p>
        </p:txBody>
      </p:sp>
    </p:spTree>
    <p:extLst>
      <p:ext uri="{BB962C8B-B14F-4D97-AF65-F5344CB8AC3E}">
        <p14:creationId xmlns:p14="http://schemas.microsoft.com/office/powerpoint/2010/main" val="225554497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FB3473D-1A42-4D8E-AFD6-DCA250F96476}" type="slidenum">
              <a:rPr lang="en-US" smtClean="0"/>
              <a:pPr eaLnBrk="1" hangingPunct="1"/>
              <a:t>102</a:t>
            </a:fld>
            <a:endParaRPr lang="en-US" smtClean="0"/>
          </a:p>
        </p:txBody>
      </p:sp>
      <p:sp>
        <p:nvSpPr>
          <p:cNvPr id="137219" name="Rectangle 7"/>
          <p:cNvSpPr txBox="1">
            <a:spLocks noGrp="1" noChangeArrowheads="1"/>
          </p:cNvSpPr>
          <p:nvPr/>
        </p:nvSpPr>
        <p:spPr bwMode="auto">
          <a:xfrm>
            <a:off x="3971081" y="8771437"/>
            <a:ext cx="3037735" cy="46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351" tIns="47174" rIns="94351" bIns="47174"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E8668034-B63D-4D60-A2FF-E35A20BCD29D}" type="slidenum">
              <a:rPr lang="en-US" sz="1200"/>
              <a:pPr algn="r" eaLnBrk="1" hangingPunct="1"/>
              <a:t>102</a:t>
            </a:fld>
            <a:endParaRPr lang="en-US" sz="1200"/>
          </a:p>
        </p:txBody>
      </p:sp>
      <p:sp>
        <p:nvSpPr>
          <p:cNvPr id="137220" name="Rectangle 2"/>
          <p:cNvSpPr>
            <a:spLocks noGrp="1" noRot="1" noChangeAspect="1" noChangeArrowheads="1" noTextEdit="1"/>
          </p:cNvSpPr>
          <p:nvPr>
            <p:ph type="sldImg"/>
          </p:nvPr>
        </p:nvSpPr>
        <p:spPr>
          <a:xfrm>
            <a:off x="1200150" y="693738"/>
            <a:ext cx="4614863" cy="3462337"/>
          </a:xfrm>
          <a:ln/>
        </p:spPr>
      </p:sp>
      <p:sp>
        <p:nvSpPr>
          <p:cNvPr id="13722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8563" y="693738"/>
            <a:ext cx="4613275" cy="3460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103</a:t>
            </a:fld>
            <a:endParaRPr lang="en-US"/>
          </a:p>
        </p:txBody>
      </p:sp>
    </p:spTree>
    <p:extLst>
      <p:ext uri="{BB962C8B-B14F-4D97-AF65-F5344CB8AC3E}">
        <p14:creationId xmlns:p14="http://schemas.microsoft.com/office/powerpoint/2010/main" val="38632412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104</a:t>
            </a:fld>
            <a:endParaRPr lang="en-US"/>
          </a:p>
        </p:txBody>
      </p:sp>
    </p:spTree>
    <p:extLst>
      <p:ext uri="{BB962C8B-B14F-4D97-AF65-F5344CB8AC3E}">
        <p14:creationId xmlns:p14="http://schemas.microsoft.com/office/powerpoint/2010/main" val="641568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xfrm>
            <a:off x="1198563" y="693738"/>
            <a:ext cx="4613275" cy="3460750"/>
          </a:xfrm>
          <a:ln/>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Step</a:t>
            </a:r>
            <a:r>
              <a:rPr lang="en-US" baseline="0" dirty="0" smtClean="0">
                <a:latin typeface="Arial" pitchFamily="34" charset="0"/>
                <a:cs typeface="Arial" pitchFamily="34" charset="0"/>
              </a:rPr>
              <a:t> One is actually composed of three steps– recursive.</a:t>
            </a:r>
            <a:endParaRPr lang="en-US" dirty="0" smtClean="0">
              <a:latin typeface="Arial" pitchFamily="34" charset="0"/>
            </a:endParaRPr>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05CA217-EEE5-4AF9-A314-D851B424BBE4}" type="slidenum">
              <a:rPr lang="en-US" smtClean="0"/>
              <a:pPr eaLnBrk="1" hangingPunct="1"/>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xfrm>
            <a:off x="1198563" y="693738"/>
            <a:ext cx="4613275" cy="3460750"/>
          </a:xfrm>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dirty="0" smtClean="0">
              <a:solidFill>
                <a:srgbClr val="990033"/>
              </a:solidFill>
              <a:latin typeface="Arial" pitchFamily="34" charset="0"/>
            </a:endParaRPr>
          </a:p>
          <a:p>
            <a:pPr eaLnBrk="1" hangingPunct="1">
              <a:lnSpc>
                <a:spcPct val="90000"/>
              </a:lnSpc>
            </a:pPr>
            <a:r>
              <a:rPr lang="en-US" dirty="0" smtClean="0">
                <a:solidFill>
                  <a:srgbClr val="990033"/>
                </a:solidFill>
                <a:latin typeface="Arial" pitchFamily="34" charset="0"/>
              </a:rPr>
              <a:t>Interests</a:t>
            </a:r>
            <a:r>
              <a:rPr lang="en-US" dirty="0" smtClean="0">
                <a:solidFill>
                  <a:schemeClr val="accent2"/>
                </a:solidFill>
                <a:latin typeface="Arial" pitchFamily="34" charset="0"/>
              </a:rPr>
              <a:t> </a:t>
            </a:r>
            <a:r>
              <a:rPr lang="en-US" dirty="0" smtClean="0">
                <a:latin typeface="Arial" pitchFamily="34" charset="0"/>
              </a:rPr>
              <a:t>– a measure of opinions, attitudes and preferences</a:t>
            </a:r>
          </a:p>
          <a:p>
            <a:pPr eaLnBrk="1" hangingPunct="1">
              <a:lnSpc>
                <a:spcPct val="90000"/>
              </a:lnSpc>
            </a:pPr>
            <a:endParaRPr lang="en-US" dirty="0" smtClean="0">
              <a:latin typeface="Arial" pitchFamily="34" charset="0"/>
            </a:endParaRPr>
          </a:p>
          <a:p>
            <a:pPr eaLnBrk="1" hangingPunct="1">
              <a:lnSpc>
                <a:spcPct val="90000"/>
              </a:lnSpc>
            </a:pPr>
            <a:r>
              <a:rPr lang="en-US" dirty="0" smtClean="0">
                <a:solidFill>
                  <a:srgbClr val="990033"/>
                </a:solidFill>
                <a:latin typeface="Arial" pitchFamily="34" charset="0"/>
              </a:rPr>
              <a:t>Preferences</a:t>
            </a:r>
            <a:r>
              <a:rPr lang="en-US" dirty="0" smtClean="0">
                <a:latin typeface="Arial" pitchFamily="34" charset="0"/>
              </a:rPr>
              <a:t> – what the student values and likes</a:t>
            </a:r>
            <a:endParaRPr lang="en-US" b="1" dirty="0" smtClean="0">
              <a:latin typeface="Arial" pitchFamily="34" charset="0"/>
            </a:endParaRPr>
          </a:p>
          <a:p>
            <a:endParaRPr lang="en-US" b="1" dirty="0" smtClean="0">
              <a:latin typeface="Arial" pitchFamily="34" charset="0"/>
            </a:endParaRPr>
          </a:p>
          <a:p>
            <a:endParaRPr lang="en-US" b="1" dirty="0" smtClean="0">
              <a:latin typeface="Arial" pitchFamily="34" charset="0"/>
            </a:endParaRPr>
          </a:p>
        </p:txBody>
      </p:sp>
      <p:sp>
        <p:nvSpPr>
          <p:cNvPr id="144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2EA41C0-16AA-4135-9CFC-A817837D2827}" type="slidenum">
              <a:rPr lang="en-US" smtClean="0">
                <a:cs typeface="Arial" pitchFamily="34" charset="0"/>
              </a:rPr>
              <a:pPr eaLnBrk="1" hangingPunct="1"/>
              <a:t>9</a:t>
            </a:fld>
            <a:endParaRPr lang="en-US" dirty="0"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a:defRPr/>
            </a:pPr>
            <a:endParaRPr lang="en-US">
              <a:latin typeface="Arial" charset="0"/>
            </a:endParaRPr>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a:defRPr/>
            </a:pPr>
            <a:r>
              <a:rPr lang="en-US" sz="1600">
                <a:solidFill>
                  <a:schemeClr val="bg1"/>
                </a:solidFill>
                <a:latin typeface="Corbel" pitchFamily="34" charset="0"/>
              </a:rPr>
              <a:t>Pennsylvania Training and Technical Assistance Network</a:t>
            </a:r>
            <a:endParaRPr lang="en-US">
              <a:latin typeface="Arial" charset="0"/>
            </a:endParaRPr>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3583358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165A59-3449-45E0-95C3-711264DCD812}" type="slidenum">
              <a:rPr lang="en-US"/>
              <a:pPr>
                <a:defRPr/>
              </a:pPr>
              <a:t>‹#›</a:t>
            </a:fld>
            <a:endParaRPr lang="en-US" dirty="0"/>
          </a:p>
        </p:txBody>
      </p:sp>
    </p:spTree>
    <p:extLst>
      <p:ext uri="{BB962C8B-B14F-4D97-AF65-F5344CB8AC3E}">
        <p14:creationId xmlns:p14="http://schemas.microsoft.com/office/powerpoint/2010/main" val="2401223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E08565-70AF-4951-A7EC-6B4404B875F1}" type="slidenum">
              <a:rPr lang="en-US"/>
              <a:pPr>
                <a:defRPr/>
              </a:pPr>
              <a:t>‹#›</a:t>
            </a:fld>
            <a:endParaRPr lang="en-US" dirty="0"/>
          </a:p>
        </p:txBody>
      </p:sp>
    </p:spTree>
    <p:extLst>
      <p:ext uri="{BB962C8B-B14F-4D97-AF65-F5344CB8AC3E}">
        <p14:creationId xmlns:p14="http://schemas.microsoft.com/office/powerpoint/2010/main" val="3097795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50AEE83-1209-4CB3-AF69-478A98EDD7A0}" type="datetime1">
              <a:rPr lang="en-US"/>
              <a:pPr>
                <a:defRPr/>
              </a:pPr>
              <a:t>9/25/2012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53BD9F98-B9D0-432E-AAAC-586A9C43FB5F}" type="slidenum">
              <a:rPr lang="en-US"/>
              <a:pPr>
                <a:defRPr/>
              </a:pPr>
              <a:t>‹#›</a:t>
            </a:fld>
            <a:endParaRPr lang="en-US" dirty="0"/>
          </a:p>
        </p:txBody>
      </p:sp>
    </p:spTree>
    <p:extLst>
      <p:ext uri="{BB962C8B-B14F-4D97-AF65-F5344CB8AC3E}">
        <p14:creationId xmlns:p14="http://schemas.microsoft.com/office/powerpoint/2010/main" val="3340636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528BF2E1-FDDE-45EF-9372-45931D7F921B}" type="slidenum">
              <a:rPr lang="en-US"/>
              <a:pPr>
                <a:defRPr/>
              </a:pPr>
              <a:t>‹#›</a:t>
            </a:fld>
            <a:endParaRPr lang="en-US"/>
          </a:p>
        </p:txBody>
      </p:sp>
    </p:spTree>
    <p:extLst>
      <p:ext uri="{BB962C8B-B14F-4D97-AF65-F5344CB8AC3E}">
        <p14:creationId xmlns:p14="http://schemas.microsoft.com/office/powerpoint/2010/main" val="846451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18066-9C10-4F4E-9A9B-9BFF83198993}" type="slidenum">
              <a:rPr lang="en-US"/>
              <a:pPr>
                <a:defRPr/>
              </a:pPr>
              <a:t>‹#›</a:t>
            </a:fld>
            <a:endParaRPr lang="en-US" dirty="0"/>
          </a:p>
        </p:txBody>
      </p:sp>
    </p:spTree>
    <p:extLst>
      <p:ext uri="{BB962C8B-B14F-4D97-AF65-F5344CB8AC3E}">
        <p14:creationId xmlns:p14="http://schemas.microsoft.com/office/powerpoint/2010/main" val="281484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F3948D-2F2A-4205-A1E6-E6D76E4A758F}" type="slidenum">
              <a:rPr lang="en-US"/>
              <a:pPr>
                <a:defRPr/>
              </a:pPr>
              <a:t>‹#›</a:t>
            </a:fld>
            <a:endParaRPr lang="en-US" dirty="0"/>
          </a:p>
        </p:txBody>
      </p:sp>
    </p:spTree>
    <p:extLst>
      <p:ext uri="{BB962C8B-B14F-4D97-AF65-F5344CB8AC3E}">
        <p14:creationId xmlns:p14="http://schemas.microsoft.com/office/powerpoint/2010/main" val="397808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2CED55AD-2CFA-4BF3-A907-7092BC88481B}" type="slidenum">
              <a:rPr lang="en-US"/>
              <a:pPr>
                <a:defRPr/>
              </a:pPr>
              <a:t>‹#›</a:t>
            </a:fld>
            <a:endParaRPr lang="en-US"/>
          </a:p>
        </p:txBody>
      </p:sp>
    </p:spTree>
    <p:extLst>
      <p:ext uri="{BB962C8B-B14F-4D97-AF65-F5344CB8AC3E}">
        <p14:creationId xmlns:p14="http://schemas.microsoft.com/office/powerpoint/2010/main" val="1963181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EB78200-C78D-48A1-BE1E-2D0A9B4213C0}" type="slidenum">
              <a:rPr lang="en-US"/>
              <a:pPr>
                <a:defRPr/>
              </a:pPr>
              <a:t>‹#›</a:t>
            </a:fld>
            <a:endParaRPr lang="en-US" dirty="0"/>
          </a:p>
        </p:txBody>
      </p:sp>
    </p:spTree>
    <p:extLst>
      <p:ext uri="{BB962C8B-B14F-4D97-AF65-F5344CB8AC3E}">
        <p14:creationId xmlns:p14="http://schemas.microsoft.com/office/powerpoint/2010/main" val="2925956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296C2431-01F9-4E3B-AE43-451E13A5F0BB}" type="slidenum">
              <a:rPr lang="en-US"/>
              <a:pPr>
                <a:defRPr/>
              </a:pPr>
              <a:t>‹#›</a:t>
            </a:fld>
            <a:endParaRPr lang="en-US"/>
          </a:p>
        </p:txBody>
      </p:sp>
    </p:spTree>
    <p:extLst>
      <p:ext uri="{BB962C8B-B14F-4D97-AF65-F5344CB8AC3E}">
        <p14:creationId xmlns:p14="http://schemas.microsoft.com/office/powerpoint/2010/main" val="3425399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A2B209-F702-41C6-A64A-6765161FA8EB}" type="slidenum">
              <a:rPr lang="en-US"/>
              <a:pPr>
                <a:defRPr/>
              </a:pPr>
              <a:t>‹#›</a:t>
            </a:fld>
            <a:endParaRPr lang="en-US" dirty="0"/>
          </a:p>
        </p:txBody>
      </p:sp>
    </p:spTree>
    <p:extLst>
      <p:ext uri="{BB962C8B-B14F-4D97-AF65-F5344CB8AC3E}">
        <p14:creationId xmlns:p14="http://schemas.microsoft.com/office/powerpoint/2010/main" val="144081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5FC420-F943-48FE-82A8-EBA38FF46851}" type="slidenum">
              <a:rPr lang="en-US"/>
              <a:pPr>
                <a:defRPr/>
              </a:pPr>
              <a:t>‹#›</a:t>
            </a:fld>
            <a:endParaRPr lang="en-US" dirty="0"/>
          </a:p>
        </p:txBody>
      </p:sp>
    </p:spTree>
    <p:extLst>
      <p:ext uri="{BB962C8B-B14F-4D97-AF65-F5344CB8AC3E}">
        <p14:creationId xmlns:p14="http://schemas.microsoft.com/office/powerpoint/2010/main" val="1679922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4B62614-849C-4618-993B-4959DE77FB20}" type="slidenum">
              <a:rPr lang="en-US"/>
              <a:pPr>
                <a:defRPr/>
              </a:pPr>
              <a:t>‹#›</a:t>
            </a:fld>
            <a:endParaRPr lang="en-US" dirty="0"/>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5266" r:id="rId1"/>
    <p:sldLayoutId id="2147485267" r:id="rId2"/>
    <p:sldLayoutId id="2147485259" r:id="rId3"/>
    <p:sldLayoutId id="2147485260" r:id="rId4"/>
    <p:sldLayoutId id="2147485268" r:id="rId5"/>
    <p:sldLayoutId id="2147485261" r:id="rId6"/>
    <p:sldLayoutId id="2147485269" r:id="rId7"/>
    <p:sldLayoutId id="2147485262" r:id="rId8"/>
    <p:sldLayoutId id="2147485263" r:id="rId9"/>
    <p:sldLayoutId id="2147485264" r:id="rId10"/>
    <p:sldLayoutId id="2147485265" r:id="rId11"/>
    <p:sldLayoutId id="2147485270" r:id="rId12"/>
  </p:sldLayoutIdLst>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xml"/><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pacareerzone.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alife4me.org/"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3.png"/><Relationship Id="rId7" Type="http://schemas.openxmlformats.org/officeDocument/2006/relationships/diagramColors" Target="../diagrams/colors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patransassessment.pbworks.com/"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6.wmf"/></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1371600"/>
            <a:ext cx="8153400" cy="3810000"/>
          </a:xfrm>
        </p:spPr>
        <p:txBody>
          <a:bodyPr/>
          <a:lstStyle/>
          <a:p>
            <a:pPr eaLnBrk="1" hangingPunct="1"/>
            <a:r>
              <a:rPr lang="en-US" dirty="0" smtClean="0"/>
              <a:t/>
            </a:r>
            <a:br>
              <a:rPr lang="en-US" dirty="0" smtClean="0"/>
            </a:br>
            <a:r>
              <a:rPr lang="en-US" sz="3200" dirty="0" smtClean="0"/>
              <a:t> </a:t>
            </a:r>
            <a:r>
              <a:rPr lang="en-US" sz="2800" dirty="0" smtClean="0"/>
              <a:t>Ensuring Effective Secondary Programs and Post-Secondary Outcomes: </a:t>
            </a:r>
            <a:br>
              <a:rPr lang="en-US" sz="2800" dirty="0" smtClean="0"/>
            </a:br>
            <a:r>
              <a:rPr lang="en-US" sz="2800" dirty="0" smtClean="0"/>
              <a:t/>
            </a:r>
            <a:br>
              <a:rPr lang="en-US" sz="2800" dirty="0" smtClean="0"/>
            </a:br>
            <a:r>
              <a:rPr lang="en-US" sz="3600" dirty="0" smtClean="0"/>
              <a:t>Pennsylvania’s </a:t>
            </a:r>
            <a:br>
              <a:rPr lang="en-US" sz="3600" dirty="0" smtClean="0"/>
            </a:br>
            <a:r>
              <a:rPr lang="en-US" sz="3600" dirty="0" smtClean="0"/>
              <a:t>Indicator 13 Process</a:t>
            </a:r>
            <a:br>
              <a:rPr lang="en-US" sz="3600" dirty="0" smtClean="0"/>
            </a:br>
            <a:r>
              <a:rPr lang="en-US" sz="3600" dirty="0" smtClean="0"/>
              <a:t>Cohort # 5</a:t>
            </a:r>
            <a:r>
              <a:rPr lang="en-US" dirty="0" smtClean="0"/>
              <a:t/>
            </a:r>
            <a:br>
              <a:rPr lang="en-US" dirty="0" smtClean="0"/>
            </a:br>
            <a:r>
              <a:rPr lang="en-US" dirty="0" smtClean="0"/>
              <a:t/>
            </a:r>
            <a:br>
              <a:rPr lang="en-US" dirty="0" smtClean="0"/>
            </a:br>
            <a:r>
              <a:rPr lang="en-US" sz="3200" dirty="0" smtClean="0"/>
              <a:t>Step 1:   Assessment and Post-Secondary Goals</a:t>
            </a:r>
            <a:br>
              <a:rPr lang="en-US" sz="3200" dirty="0" smtClean="0"/>
            </a:br>
            <a:r>
              <a:rPr lang="en-US" sz="3200" dirty="0"/>
              <a:t>Step </a:t>
            </a:r>
            <a:r>
              <a:rPr lang="en-US" sz="3200" dirty="0" smtClean="0"/>
              <a:t>2:   Present Levels</a:t>
            </a:r>
            <a:r>
              <a:rPr lang="en-US" dirty="0" smtClean="0"/>
              <a:t/>
            </a:r>
            <a:br>
              <a:rPr lang="en-US" dirty="0" smtClean="0"/>
            </a:br>
            <a:r>
              <a:rPr lang="en-US" sz="2400" dirty="0" smtClean="0"/>
              <a:t/>
            </a:r>
            <a:br>
              <a:rPr lang="en-US" sz="2400" dirty="0" smtClean="0"/>
            </a:br>
            <a:r>
              <a:rPr lang="en-US" sz="3200" dirty="0" smtClean="0"/>
              <a:t/>
            </a:r>
            <a:br>
              <a:rPr lang="en-US" sz="3200" dirty="0" smtClean="0"/>
            </a:br>
            <a:r>
              <a:rPr lang="en-US" sz="3200" dirty="0" smtClean="0"/>
              <a:t/>
            </a:r>
            <a:br>
              <a:rPr lang="en-US" sz="3200" dirty="0" smtClean="0"/>
            </a:br>
            <a:r>
              <a:rPr lang="en-US" sz="3200" dirty="0" smtClean="0"/>
              <a:t> </a:t>
            </a:r>
            <a:r>
              <a:rPr lang="en-US" dirty="0" smtClean="0"/>
              <a:t/>
            </a:r>
            <a:br>
              <a:rPr lang="en-US" dirty="0" smtClean="0"/>
            </a:br>
            <a:endParaRPr lang="en-US" sz="4400" dirty="0" smtClean="0"/>
          </a:p>
        </p:txBody>
      </p:sp>
      <p:pic>
        <p:nvPicPr>
          <p:cNvPr id="4"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152400" y="4724400"/>
            <a:ext cx="1455738" cy="1909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C:\Documents and Settings\rnilles\Local Settings\Temporary Internet Files\Content.IE5\EMBSQDN6\MPj04395000000[1].jpg"/>
          <p:cNvPicPr>
            <a:picLocks noChangeAspect="1" noChangeArrowheads="1"/>
          </p:cNvPicPr>
          <p:nvPr/>
        </p:nvPicPr>
        <p:blipFill>
          <a:blip r:embed="rId4" cstate="print">
            <a:extLst>
              <a:ext uri="{28A0092B-C50C-407E-A947-70E740481C1C}">
                <a14:useLocalDpi xmlns:a14="http://schemas.microsoft.com/office/drawing/2010/main" val="0"/>
              </a:ext>
            </a:extLst>
          </a:blip>
          <a:srcRect l="29762" t="11769" r="35715" b="31715"/>
          <a:stretch>
            <a:fillRect/>
          </a:stretch>
        </p:blipFill>
        <p:spPr bwMode="auto">
          <a:xfrm>
            <a:off x="7510182" y="4953000"/>
            <a:ext cx="149486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Transition Assessments?</a:t>
            </a:r>
            <a:endParaRPr lang="en-US" dirty="0"/>
          </a:p>
        </p:txBody>
      </p:sp>
      <p:sp>
        <p:nvSpPr>
          <p:cNvPr id="3" name="Content Placeholder 2"/>
          <p:cNvSpPr>
            <a:spLocks noGrp="1"/>
          </p:cNvSpPr>
          <p:nvPr>
            <p:ph idx="1"/>
          </p:nvPr>
        </p:nvSpPr>
        <p:spPr>
          <a:xfrm>
            <a:off x="304800" y="1371601"/>
            <a:ext cx="8382000" cy="4754563"/>
          </a:xfrm>
        </p:spPr>
        <p:txBody>
          <a:bodyPr/>
          <a:lstStyle/>
          <a:p>
            <a:r>
              <a:rPr lang="en-US" dirty="0" smtClean="0"/>
              <a:t>It’s the law- IDEA 2004</a:t>
            </a:r>
          </a:p>
          <a:p>
            <a:r>
              <a:rPr lang="en-US" dirty="0" smtClean="0"/>
              <a:t>To include information in the present levels related to the student’s interests, preferences, aptitudes, and needs</a:t>
            </a:r>
          </a:p>
          <a:p>
            <a:r>
              <a:rPr lang="en-US" dirty="0" smtClean="0"/>
              <a:t>To make instructional  programming decisions</a:t>
            </a:r>
          </a:p>
          <a:p>
            <a:r>
              <a:rPr lang="en-US" dirty="0" smtClean="0"/>
              <a:t>To identify the student’s goals for post-secondary education/training, employment, and independent living</a:t>
            </a:r>
            <a:endParaRPr lang="en-US" dirty="0"/>
          </a:p>
        </p:txBody>
      </p:sp>
      <p:sp>
        <p:nvSpPr>
          <p:cNvPr id="4" name="Slide Number Placeholder 4"/>
          <p:cNvSpPr>
            <a:spLocks noGrp="1"/>
          </p:cNvSpPr>
          <p:nvPr>
            <p:ph type="sldNum" sz="quarter" idx="12"/>
          </p:nvPr>
        </p:nvSpPr>
        <p:spPr bwMode="auto">
          <a:xfrm>
            <a:off x="8305800" y="6172200"/>
            <a:ext cx="457200" cy="476250"/>
          </a:xfrm>
          <a:ln>
            <a:miter lim="800000"/>
            <a:headEnd/>
            <a:tailEnd/>
          </a:ln>
        </p:spPr>
        <p:txBody>
          <a:bodyPr wrap="square" numCol="1" anchorCtr="0" compatLnSpc="1">
            <a:prstTxWarp prst="textNoShape">
              <a:avLst/>
            </a:prstTxWarp>
          </a:bodyPr>
          <a:lstStyle/>
          <a:p>
            <a:pPr>
              <a:defRPr/>
            </a:pPr>
            <a:fld id="{63D9F05D-E4BF-4156-B4EA-EB3597A91D26}" type="slidenum">
              <a:rPr lang="en-US">
                <a:latin typeface="Arial" charset="0"/>
                <a:cs typeface="Arial" charset="0"/>
              </a:rPr>
              <a:pPr>
                <a:defRPr/>
              </a:pPr>
              <a:t>10</a:t>
            </a:fld>
            <a:endParaRPr lang="en-US" dirty="0">
              <a:latin typeface="Arial" charset="0"/>
              <a:cs typeface="Arial" charset="0"/>
            </a:endParaRPr>
          </a:p>
        </p:txBody>
      </p:sp>
    </p:spTree>
    <p:extLst>
      <p:ext uri="{BB962C8B-B14F-4D97-AF65-F5344CB8AC3E}">
        <p14:creationId xmlns:p14="http://schemas.microsoft.com/office/powerpoint/2010/main" val="2260822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Renata</a:t>
            </a:r>
            <a:r>
              <a:rPr lang="en-US" dirty="0" smtClean="0"/>
              <a:t>: Non- Example</a:t>
            </a:r>
            <a:endParaRPr lang="en-US" dirty="0"/>
          </a:p>
        </p:txBody>
      </p:sp>
      <p:sp>
        <p:nvSpPr>
          <p:cNvPr id="3" name="Content Placeholder 2"/>
          <p:cNvSpPr>
            <a:spLocks noGrp="1"/>
          </p:cNvSpPr>
          <p:nvPr>
            <p:ph idx="1"/>
          </p:nvPr>
        </p:nvSpPr>
        <p:spPr>
          <a:xfrm>
            <a:off x="2590800" y="1524000"/>
            <a:ext cx="5334000" cy="4800600"/>
          </a:xfrm>
        </p:spPr>
        <p:txBody>
          <a:bodyPr/>
          <a:lstStyle/>
          <a:p>
            <a:r>
              <a:rPr lang="en-US" dirty="0" err="1" smtClean="0"/>
              <a:t>Renata</a:t>
            </a:r>
            <a:r>
              <a:rPr lang="en-US" dirty="0" smtClean="0"/>
              <a:t> scored Below Basic on the PSSA reading.</a:t>
            </a:r>
          </a:p>
          <a:p>
            <a:r>
              <a:rPr lang="en-US" dirty="0" smtClean="0"/>
              <a:t>Teachers report that struggles with the text in her Civics and Biology classes.</a:t>
            </a:r>
          </a:p>
          <a:p>
            <a:r>
              <a:rPr lang="en-US" dirty="0" smtClean="0"/>
              <a:t>She is earning a 78% in Civics and a 56% in Biology.</a:t>
            </a:r>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100</a:t>
            </a:fld>
            <a:endParaRPr lang="en-US"/>
          </a:p>
        </p:txBody>
      </p:sp>
      <p:pic>
        <p:nvPicPr>
          <p:cNvPr id="9" name="Picture 3" descr="C:\Documents and Settings\rnilles\Local Settings\Temporary Internet Files\Content.IE5\UQSXZE31\MCj03974640000[1].wmf"/>
          <p:cNvPicPr>
            <a:picLocks noChangeAspect="1" noChangeArrowheads="1"/>
          </p:cNvPicPr>
          <p:nvPr/>
        </p:nvPicPr>
        <p:blipFill>
          <a:blip r:embed="rId3" cstate="print"/>
          <a:srcRect/>
          <a:stretch>
            <a:fillRect/>
          </a:stretch>
        </p:blipFill>
        <p:spPr bwMode="auto">
          <a:xfrm>
            <a:off x="914400" y="4343400"/>
            <a:ext cx="1381658" cy="1826971"/>
          </a:xfrm>
          <a:prstGeom prst="rect">
            <a:avLst/>
          </a:prstGeom>
          <a:noFill/>
        </p:spPr>
      </p:pic>
    </p:spTree>
    <p:extLst>
      <p:ext uri="{BB962C8B-B14F-4D97-AF65-F5344CB8AC3E}">
        <p14:creationId xmlns:p14="http://schemas.microsoft.com/office/powerpoint/2010/main" val="55528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90600"/>
          </a:xfrm>
        </p:spPr>
        <p:txBody>
          <a:bodyPr/>
          <a:lstStyle/>
          <a:p>
            <a:r>
              <a:rPr lang="en-US" sz="2800" dirty="0" smtClean="0"/>
              <a:t>How might you improve </a:t>
            </a:r>
            <a:r>
              <a:rPr lang="en-US" sz="2800" dirty="0" err="1" smtClean="0"/>
              <a:t>Renata’s</a:t>
            </a:r>
            <a:r>
              <a:rPr lang="en-US" sz="2800" dirty="0" smtClean="0"/>
              <a:t> present education level for reading?</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101</a:t>
            </a:fld>
            <a:endParaRPr lang="en-US"/>
          </a:p>
        </p:txBody>
      </p:sp>
    </p:spTree>
    <p:extLst>
      <p:ext uri="{BB962C8B-B14F-4D97-AF65-F5344CB8AC3E}">
        <p14:creationId xmlns:p14="http://schemas.microsoft.com/office/powerpoint/2010/main" val="229809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381000" y="228600"/>
            <a:ext cx="8001000" cy="609600"/>
          </a:xfrm>
          <a:solidFill>
            <a:srgbClr val="FFFF66"/>
          </a:solidFill>
        </p:spPr>
        <p:txBody>
          <a:bodyPr anchor="b"/>
          <a:lstStyle/>
          <a:p>
            <a:pPr algn="ctr"/>
            <a:r>
              <a:rPr lang="en-US" sz="3200" dirty="0" smtClean="0"/>
              <a:t>Pause and Reflect:  Present Levels</a:t>
            </a:r>
          </a:p>
        </p:txBody>
      </p:sp>
      <p:sp>
        <p:nvSpPr>
          <p:cNvPr id="64515" name="Rectangle 3"/>
          <p:cNvSpPr>
            <a:spLocks noGrp="1" noChangeArrowheads="1"/>
          </p:cNvSpPr>
          <p:nvPr>
            <p:ph type="body" idx="4294967295"/>
          </p:nvPr>
        </p:nvSpPr>
        <p:spPr>
          <a:xfrm>
            <a:off x="228600" y="1143000"/>
            <a:ext cx="8610600" cy="5715000"/>
          </a:xfrm>
        </p:spPr>
        <p:txBody>
          <a:bodyPr/>
          <a:lstStyle/>
          <a:p>
            <a:r>
              <a:rPr lang="en-US" sz="2800" dirty="0" smtClean="0">
                <a:solidFill>
                  <a:srgbClr val="000066"/>
                </a:solidFill>
              </a:rPr>
              <a:t>How do you obtain baseline data from general and special education teachers?</a:t>
            </a:r>
            <a:endParaRPr lang="en-US" sz="2800" dirty="0">
              <a:solidFill>
                <a:srgbClr val="000066"/>
              </a:solidFill>
            </a:endParaRPr>
          </a:p>
          <a:p>
            <a:endParaRPr lang="en-US" sz="2800" dirty="0" smtClean="0">
              <a:solidFill>
                <a:srgbClr val="000066"/>
              </a:solidFill>
            </a:endParaRPr>
          </a:p>
          <a:p>
            <a:r>
              <a:rPr lang="en-US" sz="2800" dirty="0" smtClean="0">
                <a:solidFill>
                  <a:srgbClr val="000066"/>
                </a:solidFill>
              </a:rPr>
              <a:t>How do you gather information from various team </a:t>
            </a:r>
            <a:r>
              <a:rPr lang="en-US" sz="2800" dirty="0">
                <a:solidFill>
                  <a:srgbClr val="000066"/>
                </a:solidFill>
              </a:rPr>
              <a:t>members (Speech, OT, PT</a:t>
            </a:r>
            <a:r>
              <a:rPr lang="en-US" sz="2800" dirty="0" smtClean="0">
                <a:solidFill>
                  <a:srgbClr val="000066"/>
                </a:solidFill>
              </a:rPr>
              <a:t>) for Present Levels? </a:t>
            </a:r>
          </a:p>
          <a:p>
            <a:endParaRPr lang="en-US" sz="2800" dirty="0" smtClean="0">
              <a:solidFill>
                <a:srgbClr val="000066"/>
              </a:solidFill>
            </a:endParaRPr>
          </a:p>
          <a:p>
            <a:r>
              <a:rPr lang="en-US" sz="2800" dirty="0" smtClean="0">
                <a:solidFill>
                  <a:srgbClr val="000066"/>
                </a:solidFill>
              </a:rPr>
              <a:t>How do you ensure </a:t>
            </a:r>
            <a:r>
              <a:rPr lang="en-US" sz="2800" dirty="0">
                <a:solidFill>
                  <a:srgbClr val="000066"/>
                </a:solidFill>
              </a:rPr>
              <a:t>that all information </a:t>
            </a:r>
            <a:r>
              <a:rPr lang="en-US" sz="2800" dirty="0" smtClean="0">
                <a:solidFill>
                  <a:srgbClr val="000066"/>
                </a:solidFill>
              </a:rPr>
              <a:t>in </a:t>
            </a:r>
            <a:r>
              <a:rPr lang="en-US" sz="2800" dirty="0">
                <a:solidFill>
                  <a:srgbClr val="000066"/>
                </a:solidFill>
              </a:rPr>
              <a:t>the PLAAFPs is relevant, useful, and </a:t>
            </a:r>
            <a:r>
              <a:rPr lang="en-US" sz="2800" dirty="0" smtClean="0">
                <a:solidFill>
                  <a:srgbClr val="000066"/>
                </a:solidFill>
              </a:rPr>
              <a:t>understandable– for parents, students, other professionals?  </a:t>
            </a:r>
          </a:p>
          <a:p>
            <a:endParaRPr lang="en-US" sz="2800" dirty="0" smtClean="0">
              <a:solidFill>
                <a:srgbClr val="000066"/>
              </a:solidFill>
            </a:endParaRPr>
          </a:p>
          <a:p>
            <a:pPr>
              <a:buFontTx/>
              <a:buNone/>
            </a:pPr>
            <a:endParaRPr lang="en-US" sz="3600" dirty="0" smtClean="0"/>
          </a:p>
        </p:txBody>
      </p:sp>
      <p:sp>
        <p:nvSpPr>
          <p:cNvPr id="64516" name="Slide Number Placeholder 5"/>
          <p:cNvSpPr txBox="1">
            <a:spLocks/>
          </p:cNvSpPr>
          <p:nvPr/>
        </p:nvSpPr>
        <p:spPr bwMode="auto">
          <a:xfrm>
            <a:off x="82296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70A4E06-094E-4F49-A47F-7BF684BD0424}" type="slidenum">
              <a:rPr lang="en-US" sz="1400"/>
              <a:pPr eaLnBrk="1" hangingPunct="1"/>
              <a:t>102</a:t>
            </a:fld>
            <a:endParaRPr lang="en-US" dirty="0"/>
          </a:p>
        </p:txBody>
      </p:sp>
    </p:spTree>
    <p:extLst>
      <p:ext uri="{BB962C8B-B14F-4D97-AF65-F5344CB8AC3E}">
        <p14:creationId xmlns:p14="http://schemas.microsoft.com/office/powerpoint/2010/main" val="1066803660"/>
      </p:ext>
    </p:extLst>
  </p:cSld>
  <p:clrMapOvr>
    <a:masterClrMapping/>
  </p:clrMapOvr>
  <p:transition spd="slow"/>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in Mind the Three Basic Questions</a:t>
            </a:r>
            <a:endParaRPr lang="en-US" dirty="0"/>
          </a:p>
        </p:txBody>
      </p:sp>
      <p:sp>
        <p:nvSpPr>
          <p:cNvPr id="3" name="Content Placeholder 2"/>
          <p:cNvSpPr>
            <a:spLocks noGrp="1"/>
          </p:cNvSpPr>
          <p:nvPr>
            <p:ph idx="1"/>
          </p:nvPr>
        </p:nvSpPr>
        <p:spPr>
          <a:xfrm>
            <a:off x="304800" y="1219200"/>
            <a:ext cx="8534400" cy="5486400"/>
          </a:xfrm>
        </p:spPr>
        <p:txBody>
          <a:bodyPr/>
          <a:lstStyle/>
          <a:p>
            <a:r>
              <a:rPr lang="en-US" sz="2800" dirty="0" smtClean="0"/>
              <a:t>Effective transition assessment will answer three basic questions:</a:t>
            </a:r>
          </a:p>
          <a:p>
            <a:pPr marL="971550" lvl="1" indent="-514350">
              <a:buFont typeface="+mj-lt"/>
              <a:buAutoNum type="arabicPeriod"/>
            </a:pPr>
            <a:r>
              <a:rPr lang="en-US" dirty="0" smtClean="0">
                <a:solidFill>
                  <a:srgbClr val="C00000"/>
                </a:solidFill>
              </a:rPr>
              <a:t>Where is the student presently?</a:t>
            </a:r>
          </a:p>
          <a:p>
            <a:pPr marL="971550" lvl="1" indent="-514350">
              <a:buFont typeface="+mj-lt"/>
              <a:buAutoNum type="arabicPeriod"/>
            </a:pPr>
            <a:endParaRPr lang="en-US" dirty="0">
              <a:solidFill>
                <a:srgbClr val="C00000"/>
              </a:solidFill>
            </a:endParaRPr>
          </a:p>
          <a:p>
            <a:pPr marL="971550" lvl="1" indent="-514350">
              <a:buFont typeface="+mj-lt"/>
              <a:buAutoNum type="arabicPeriod"/>
            </a:pPr>
            <a:r>
              <a:rPr lang="en-US" dirty="0" smtClean="0">
                <a:solidFill>
                  <a:srgbClr val="C00000"/>
                </a:solidFill>
              </a:rPr>
              <a:t>Where is the student going?</a:t>
            </a:r>
          </a:p>
          <a:p>
            <a:pPr marL="971550" lvl="1" indent="-514350">
              <a:buFont typeface="+mj-lt"/>
              <a:buAutoNum type="arabicPeriod"/>
            </a:pPr>
            <a:endParaRPr lang="en-US" dirty="0">
              <a:solidFill>
                <a:srgbClr val="C00000"/>
              </a:solidFill>
            </a:endParaRPr>
          </a:p>
          <a:p>
            <a:pPr marL="971550" lvl="1" indent="-514350">
              <a:buFont typeface="+mj-lt"/>
              <a:buAutoNum type="arabicPeriod"/>
            </a:pPr>
            <a:r>
              <a:rPr lang="en-US" dirty="0" smtClean="0">
                <a:solidFill>
                  <a:srgbClr val="C00000"/>
                </a:solidFill>
              </a:rPr>
              <a:t>How does the student get there?</a:t>
            </a:r>
            <a:endParaRPr lang="en-US" sz="3200" dirty="0" smtClean="0">
              <a:solidFill>
                <a:srgbClr val="C00000"/>
              </a:solidFill>
            </a:endParaRPr>
          </a:p>
          <a:p>
            <a:pPr marL="0" indent="0">
              <a:buNone/>
            </a:pPr>
            <a:endParaRPr lang="en-US" sz="2800" i="1" dirty="0" smtClean="0"/>
          </a:p>
          <a:p>
            <a:r>
              <a:rPr lang="en-US" sz="2800" dirty="0" smtClean="0"/>
              <a:t>Well written present levels in the IEP will address the first two questions</a:t>
            </a:r>
            <a:r>
              <a:rPr lang="en-US" sz="2800" dirty="0"/>
              <a:t>.</a:t>
            </a:r>
            <a:r>
              <a:rPr lang="en-US" sz="2800" dirty="0" smtClean="0"/>
              <a:t>  The third question will be answered in the remainder of the IEP… next trainings!</a:t>
            </a:r>
            <a:endParaRPr lang="en-US" sz="2800" dirty="0"/>
          </a:p>
        </p:txBody>
      </p:sp>
      <p:pic>
        <p:nvPicPr>
          <p:cNvPr id="4" name="Picture 7" descr="C:\Documents and Settings\rnilles\Local Settings\Temporary Internet Files\Content.IE5\7V071437\MCj04348540000[1].png"/>
          <p:cNvPicPr>
            <a:picLocks noChangeAspect="1" noChangeArrowheads="1"/>
          </p:cNvPicPr>
          <p:nvPr/>
        </p:nvPicPr>
        <p:blipFill>
          <a:blip r:embed="rId3" cstate="print"/>
          <a:srcRect/>
          <a:stretch>
            <a:fillRect/>
          </a:stretch>
        </p:blipFill>
        <p:spPr bwMode="auto">
          <a:xfrm>
            <a:off x="7391400" y="2133600"/>
            <a:ext cx="1905000" cy="2000250"/>
          </a:xfrm>
          <a:prstGeom prst="rect">
            <a:avLst/>
          </a:prstGeom>
          <a:noFill/>
          <a:ln w="9525">
            <a:noFill/>
            <a:miter lim="800000"/>
            <a:headEnd/>
            <a:tailEnd/>
          </a:ln>
        </p:spPr>
      </p:pic>
      <p:sp>
        <p:nvSpPr>
          <p:cNvPr id="5" name="Slide Number Placeholder 1"/>
          <p:cNvSpPr>
            <a:spLocks noGrp="1"/>
          </p:cNvSpPr>
          <p:nvPr>
            <p:ph type="sldNum" sz="quarter" idx="12"/>
          </p:nvPr>
        </p:nvSpPr>
        <p:spPr>
          <a:xfrm>
            <a:off x="8001000" y="6248401"/>
            <a:ext cx="9144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E7A36AF-1E02-4DC6-8B71-6238C2EC07B6}" type="slidenum">
              <a:rPr lang="en-US" smtClean="0"/>
              <a:pPr eaLnBrk="1" hangingPunct="1"/>
              <a:t>103</a:t>
            </a:fld>
            <a:endParaRPr lang="en-US" dirty="0" smtClean="0"/>
          </a:p>
        </p:txBody>
      </p:sp>
    </p:spTree>
    <p:extLst>
      <p:ext uri="{BB962C8B-B14F-4D97-AF65-F5344CB8AC3E}">
        <p14:creationId xmlns:p14="http://schemas.microsoft.com/office/powerpoint/2010/main" val="35542488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Trainings</a:t>
            </a:r>
            <a:endParaRPr lang="en-US" dirty="0"/>
          </a:p>
        </p:txBody>
      </p:sp>
      <p:sp>
        <p:nvSpPr>
          <p:cNvPr id="3" name="Content Placeholder 2"/>
          <p:cNvSpPr>
            <a:spLocks noGrp="1"/>
          </p:cNvSpPr>
          <p:nvPr>
            <p:ph idx="1"/>
          </p:nvPr>
        </p:nvSpPr>
        <p:spPr>
          <a:xfrm>
            <a:off x="304800" y="1371600"/>
            <a:ext cx="8534400" cy="4754563"/>
          </a:xfrm>
        </p:spPr>
        <p:txBody>
          <a:bodyPr/>
          <a:lstStyle/>
          <a:p>
            <a:r>
              <a:rPr lang="en-US" dirty="0" smtClean="0"/>
              <a:t>Step 3:  Transition Partnerships</a:t>
            </a:r>
          </a:p>
          <a:p>
            <a:r>
              <a:rPr lang="en-US" dirty="0" smtClean="0"/>
              <a:t>Step 4:   Transition Services &amp; Activities (Grid)</a:t>
            </a:r>
          </a:p>
          <a:p>
            <a:pPr marL="0" indent="0">
              <a:buNone/>
            </a:pPr>
            <a:r>
              <a:rPr lang="en-US" dirty="0" smtClean="0"/>
              <a:t>	Training Date(s):</a:t>
            </a:r>
          </a:p>
          <a:p>
            <a:pPr marL="0" indent="0">
              <a:buNone/>
            </a:pPr>
            <a:endParaRPr lang="en-US" dirty="0"/>
          </a:p>
          <a:p>
            <a:pPr marL="0" indent="0">
              <a:buNone/>
            </a:pPr>
            <a:endParaRPr lang="en-US" dirty="0" smtClean="0"/>
          </a:p>
          <a:p>
            <a:r>
              <a:rPr lang="en-US" dirty="0"/>
              <a:t>Step 5</a:t>
            </a:r>
            <a:r>
              <a:rPr lang="en-US" dirty="0" smtClean="0"/>
              <a:t>:  Measurable Annual Goals</a:t>
            </a:r>
            <a:endParaRPr lang="en-US" dirty="0"/>
          </a:p>
          <a:p>
            <a:r>
              <a:rPr lang="en-US" dirty="0"/>
              <a:t>Step </a:t>
            </a:r>
            <a:r>
              <a:rPr lang="en-US" dirty="0" smtClean="0"/>
              <a:t>6:  Progress Monitoring</a:t>
            </a:r>
          </a:p>
          <a:p>
            <a:pPr marL="0" indent="0">
              <a:buNone/>
            </a:pPr>
            <a:r>
              <a:rPr lang="en-US" dirty="0" smtClean="0"/>
              <a:t>	Training </a:t>
            </a:r>
            <a:r>
              <a:rPr lang="en-US" dirty="0"/>
              <a:t>Date(s):</a:t>
            </a:r>
            <a:endParaRPr lang="en-US" dirty="0" smtClean="0"/>
          </a:p>
          <a:p>
            <a:endParaRPr lang="en-US" dirty="0"/>
          </a:p>
          <a:p>
            <a:endParaRPr lang="en-US" dirty="0"/>
          </a:p>
        </p:txBody>
      </p:sp>
      <p:sp>
        <p:nvSpPr>
          <p:cNvPr id="4" name="Slide Number Placeholder 5"/>
          <p:cNvSpPr txBox="1">
            <a:spLocks/>
          </p:cNvSpPr>
          <p:nvPr/>
        </p:nvSpPr>
        <p:spPr bwMode="auto">
          <a:xfrm>
            <a:off x="82296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70A4E06-094E-4F49-A47F-7BF684BD0424}" type="slidenum">
              <a:rPr lang="en-US" sz="1400"/>
              <a:pPr eaLnBrk="1" hangingPunct="1"/>
              <a:t>104</a:t>
            </a:fld>
            <a:endParaRPr lang="en-US" dirty="0"/>
          </a:p>
        </p:txBody>
      </p:sp>
    </p:spTree>
    <p:extLst>
      <p:ext uri="{BB962C8B-B14F-4D97-AF65-F5344CB8AC3E}">
        <p14:creationId xmlns:p14="http://schemas.microsoft.com/office/powerpoint/2010/main" val="2989329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2"/>
          <p:cNvSpPr txBox="1">
            <a:spLocks noGrp="1"/>
          </p:cNvSpPr>
          <p:nvPr/>
        </p:nvSpPr>
        <p:spPr bwMode="auto">
          <a:xfrm>
            <a:off x="8001000" y="6232526"/>
            <a:ext cx="838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z="1400">
              <a:solidFill>
                <a:schemeClr val="bg2"/>
              </a:solidFill>
              <a:latin typeface="Georgia" pitchFamily="18" charset="0"/>
            </a:endParaRPr>
          </a:p>
        </p:txBody>
      </p:sp>
      <p:sp>
        <p:nvSpPr>
          <p:cNvPr id="12291" name="Rectangle 2"/>
          <p:cNvSpPr>
            <a:spLocks noGrp="1"/>
          </p:cNvSpPr>
          <p:nvPr>
            <p:ph type="title"/>
          </p:nvPr>
        </p:nvSpPr>
        <p:spPr/>
        <p:txBody>
          <a:bodyPr/>
          <a:lstStyle/>
          <a:p>
            <a:pPr eaLnBrk="1" hangingPunct="1"/>
            <a:r>
              <a:rPr lang="en-US" smtClean="0"/>
              <a:t>Assessment is…</a:t>
            </a:r>
          </a:p>
        </p:txBody>
      </p:sp>
      <p:sp>
        <p:nvSpPr>
          <p:cNvPr id="22532" name="Rectangle 3"/>
          <p:cNvSpPr>
            <a:spLocks noGrp="1"/>
          </p:cNvSpPr>
          <p:nvPr>
            <p:ph sz="half" idx="1"/>
          </p:nvPr>
        </p:nvSpPr>
        <p:spPr>
          <a:xfrm>
            <a:off x="304800" y="1371601"/>
            <a:ext cx="4191000" cy="4754563"/>
          </a:xfrm>
        </p:spPr>
        <p:txBody>
          <a:bodyPr/>
          <a:lstStyle/>
          <a:p>
            <a:pPr marL="53975" indent="0" eaLnBrk="1" hangingPunct="1">
              <a:spcBef>
                <a:spcPts val="0"/>
              </a:spcBef>
              <a:buFont typeface="Wingdings 2" pitchFamily="18" charset="2"/>
              <a:buNone/>
              <a:defRPr/>
            </a:pPr>
            <a:r>
              <a:rPr lang="en-US" sz="3500" dirty="0" smtClean="0"/>
              <a:t>A </a:t>
            </a:r>
            <a:r>
              <a:rPr lang="en-US" sz="3500" i="1" dirty="0" smtClean="0">
                <a:solidFill>
                  <a:srgbClr val="000099"/>
                </a:solidFill>
              </a:rPr>
              <a:t>process</a:t>
            </a:r>
            <a:r>
              <a:rPr lang="en-US" sz="3500" dirty="0" smtClean="0">
                <a:solidFill>
                  <a:srgbClr val="000099"/>
                </a:solidFill>
              </a:rPr>
              <a:t> </a:t>
            </a:r>
            <a:r>
              <a:rPr lang="en-US" sz="3500" dirty="0" smtClean="0"/>
              <a:t>of gathering </a:t>
            </a:r>
            <a:r>
              <a:rPr lang="en-US" sz="3500" i="1" dirty="0" smtClean="0">
                <a:solidFill>
                  <a:srgbClr val="000099"/>
                </a:solidFill>
              </a:rPr>
              <a:t>relevant</a:t>
            </a:r>
            <a:r>
              <a:rPr lang="en-US" sz="3500" dirty="0" smtClean="0">
                <a:solidFill>
                  <a:srgbClr val="000099"/>
                </a:solidFill>
              </a:rPr>
              <a:t> </a:t>
            </a:r>
            <a:r>
              <a:rPr lang="en-US" sz="3500" dirty="0" smtClean="0"/>
              <a:t>information to plan, evaluate, or make decisions  (academic assessment, transition assessment, career and vocational assessment). </a:t>
            </a:r>
          </a:p>
          <a:p>
            <a:pPr marL="319088" indent="-319088" eaLnBrk="1" hangingPunct="1">
              <a:buFontTx/>
              <a:buNone/>
              <a:defRPr/>
            </a:pPr>
            <a:endParaRPr lang="en-US" dirty="0" smtClean="0">
              <a:solidFill>
                <a:srgbClr val="091D7F"/>
              </a:solidFill>
            </a:endParaRPr>
          </a:p>
        </p:txBody>
      </p:sp>
      <p:sp>
        <p:nvSpPr>
          <p:cNvPr id="3" name="Content Placeholder 2"/>
          <p:cNvSpPr>
            <a:spLocks noGrp="1"/>
          </p:cNvSpPr>
          <p:nvPr>
            <p:ph sz="half" idx="2"/>
          </p:nvPr>
        </p:nvSpPr>
        <p:spPr/>
        <p:txBody>
          <a:bodyPr/>
          <a:lstStyle/>
          <a:p>
            <a:r>
              <a:rPr lang="en-US" sz="3600" dirty="0" smtClean="0">
                <a:cs typeface="Arial" charset="0"/>
              </a:rPr>
              <a:t>Information </a:t>
            </a:r>
            <a:r>
              <a:rPr lang="en-US" sz="3600" dirty="0">
                <a:cs typeface="Arial" charset="0"/>
              </a:rPr>
              <a:t>can be gathered from multiple people and places over a period of time.</a:t>
            </a:r>
            <a:endParaRPr lang="en-US" dirty="0"/>
          </a:p>
        </p:txBody>
      </p:sp>
      <p:sp>
        <p:nvSpPr>
          <p:cNvPr id="12295"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A6A839-5347-4E3C-A207-7E9CE1BF8375}" type="slidenum">
              <a:rPr lang="en-US" smtClean="0"/>
              <a:pPr eaLnBrk="1" hangingPunct="1"/>
              <a:t>11</a:t>
            </a:fld>
            <a:endParaRPr lang="en-US" smtClean="0"/>
          </a:p>
        </p:txBody>
      </p:sp>
      <p:pic>
        <p:nvPicPr>
          <p:cNvPr id="12293" name="Picture 5" descr="ed00253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8171" y="1"/>
            <a:ext cx="1693751" cy="162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069797" y="5032196"/>
            <a:ext cx="3769404" cy="1569660"/>
          </a:xfrm>
          <a:prstGeom prst="rect">
            <a:avLst/>
          </a:prstGeom>
          <a:noFill/>
          <a:ln>
            <a:solidFill>
              <a:srgbClr val="000066"/>
            </a:solidFill>
          </a:ln>
        </p:spPr>
        <p:txBody>
          <a:bodyPr wrap="square" rtlCol="0">
            <a:spAutoFit/>
          </a:bodyPr>
          <a:lstStyle/>
          <a:p>
            <a:r>
              <a:rPr lang="en-US" sz="3200" b="1" i="1" dirty="0" smtClean="0">
                <a:solidFill>
                  <a:srgbClr val="C00000"/>
                </a:solidFill>
                <a:latin typeface="+mn-lt"/>
              </a:rPr>
              <a:t>Assessment may not look the same for all students!</a:t>
            </a:r>
            <a:endParaRPr lang="en-US" sz="2400" b="1" i="1" dirty="0">
              <a:solidFill>
                <a:srgbClr val="C00000"/>
              </a:solidFill>
              <a:latin typeface="+mn-lt"/>
            </a:endParaRPr>
          </a:p>
        </p:txBody>
      </p:sp>
    </p:spTree>
    <p:custDataLst>
      <p:tags r:id="rId1"/>
    </p:custDataLst>
    <p:extLst>
      <p:ext uri="{BB962C8B-B14F-4D97-AF65-F5344CB8AC3E}">
        <p14:creationId xmlns:p14="http://schemas.microsoft.com/office/powerpoint/2010/main" val="2906138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Slide Number Placeholder 3"/>
          <p:cNvSpPr txBox="1">
            <a:spLocks noGrp="1"/>
          </p:cNvSpPr>
          <p:nvPr/>
        </p:nvSpPr>
        <p:spPr bwMode="auto">
          <a:xfrm>
            <a:off x="8077200" y="6172200"/>
            <a:ext cx="457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0769454C-ED91-4B8E-927B-60B3B09693D9}" type="slidenum">
              <a:rPr lang="en-US" sz="1400"/>
              <a:pPr algn="r" eaLnBrk="1" hangingPunct="1"/>
              <a:t>12</a:t>
            </a:fld>
            <a:endParaRPr lang="en-US" sz="1400" dirty="0"/>
          </a:p>
        </p:txBody>
      </p:sp>
      <p:pic>
        <p:nvPicPr>
          <p:cNvPr id="28675" name="Picture 2" descr="C:\Documents and Settings\rnilles\Local Settings\Temporary Internet Files\Content.IE5\FD52Y46M\MCj04348540000[1].png"/>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l="1904" t="12222" b="11111"/>
          <a:stretch>
            <a:fillRect/>
          </a:stretch>
        </p:blipFill>
        <p:spPr>
          <a:xfrm>
            <a:off x="173206" y="938003"/>
            <a:ext cx="8986837" cy="6019800"/>
          </a:xfrm>
        </p:spPr>
      </p:pic>
      <p:sp>
        <p:nvSpPr>
          <p:cNvPr id="28676" name="TextBox 5"/>
          <p:cNvSpPr txBox="1">
            <a:spLocks noChangeArrowheads="1"/>
          </p:cNvSpPr>
          <p:nvPr/>
        </p:nvSpPr>
        <p:spPr bwMode="auto">
          <a:xfrm>
            <a:off x="882315" y="3117640"/>
            <a:ext cx="2743200" cy="33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a:solidFill>
                  <a:schemeClr val="bg1"/>
                </a:solidFill>
                <a:effectLst>
                  <a:outerShdw blurRad="38100" dist="38100" dir="2700000" algn="tl">
                    <a:srgbClr val="000000">
                      <a:alpha val="43137"/>
                    </a:srgbClr>
                  </a:outerShdw>
                </a:effectLst>
              </a:rPr>
              <a:t>Formal  </a:t>
            </a:r>
            <a:r>
              <a:rPr lang="en-US" sz="2400" b="1" dirty="0" smtClean="0">
                <a:solidFill>
                  <a:schemeClr val="bg1"/>
                </a:solidFill>
                <a:effectLst>
                  <a:outerShdw blurRad="38100" dist="38100" dir="2700000" algn="tl">
                    <a:srgbClr val="000000">
                      <a:alpha val="43137"/>
                    </a:srgbClr>
                  </a:outerShdw>
                </a:effectLst>
              </a:rPr>
              <a:t>Assessments</a:t>
            </a:r>
          </a:p>
          <a:p>
            <a:pPr eaLnBrk="1" hangingPunct="1"/>
            <a:r>
              <a:rPr lang="en-US" sz="2400" b="1" dirty="0" smtClean="0">
                <a:solidFill>
                  <a:schemeClr val="bg1"/>
                </a:solidFill>
                <a:effectLst>
                  <a:outerShdw blurRad="38100" dist="38100" dir="2700000" algn="tl">
                    <a:srgbClr val="000000">
                      <a:alpha val="43137"/>
                    </a:srgbClr>
                  </a:outerShdw>
                </a:effectLst>
              </a:rPr>
              <a:t>Interviews</a:t>
            </a:r>
          </a:p>
          <a:p>
            <a:pPr eaLnBrk="1" hangingPunct="1"/>
            <a:r>
              <a:rPr lang="en-US" sz="2400" b="1" dirty="0" smtClean="0">
                <a:solidFill>
                  <a:schemeClr val="bg1"/>
                </a:solidFill>
                <a:effectLst>
                  <a:outerShdw blurRad="38100" dist="38100" dir="2700000" algn="tl">
                    <a:srgbClr val="000000">
                      <a:alpha val="43137"/>
                    </a:srgbClr>
                  </a:outerShdw>
                </a:effectLst>
              </a:rPr>
              <a:t>Surveys </a:t>
            </a:r>
          </a:p>
          <a:p>
            <a:pPr eaLnBrk="1" hangingPunct="1"/>
            <a:r>
              <a:rPr lang="en-US" sz="2400" b="1" dirty="0" smtClean="0">
                <a:solidFill>
                  <a:schemeClr val="bg1"/>
                </a:solidFill>
                <a:effectLst>
                  <a:outerShdw blurRad="38100" dist="38100" dir="2700000" algn="tl">
                    <a:srgbClr val="000000">
                      <a:alpha val="43137"/>
                    </a:srgbClr>
                  </a:outerShdw>
                </a:effectLst>
              </a:rPr>
              <a:t>Web-based assessments</a:t>
            </a:r>
          </a:p>
          <a:p>
            <a:pPr eaLnBrk="1" hangingPunct="1"/>
            <a:r>
              <a:rPr lang="en-US" sz="2400" b="1" dirty="0" smtClean="0">
                <a:solidFill>
                  <a:schemeClr val="bg1"/>
                </a:solidFill>
                <a:effectLst>
                  <a:outerShdw blurRad="38100" dist="38100" dir="2700000" algn="tl">
                    <a:srgbClr val="000000">
                      <a:alpha val="43137"/>
                    </a:srgbClr>
                  </a:outerShdw>
                </a:effectLst>
              </a:rPr>
              <a:t>Questionnaires</a:t>
            </a:r>
          </a:p>
          <a:p>
            <a:pPr eaLnBrk="1" hangingPunct="1"/>
            <a:r>
              <a:rPr lang="en-US" sz="2400" b="1" dirty="0">
                <a:solidFill>
                  <a:schemeClr val="bg1"/>
                </a:solidFill>
                <a:effectLst>
                  <a:outerShdw blurRad="38100" dist="38100" dir="2700000" algn="tl">
                    <a:srgbClr val="000000">
                      <a:alpha val="43137"/>
                    </a:srgbClr>
                  </a:outerShdw>
                </a:effectLst>
              </a:rPr>
              <a:t>Observation</a:t>
            </a:r>
            <a:endParaRPr lang="en-US" b="1" dirty="0">
              <a:solidFill>
                <a:schemeClr val="bg1"/>
              </a:solidFill>
              <a:effectLst>
                <a:outerShdw blurRad="38100" dist="38100" dir="2700000" algn="tl">
                  <a:srgbClr val="000000">
                    <a:alpha val="43137"/>
                  </a:srgbClr>
                </a:outerShdw>
              </a:effectLst>
            </a:endParaRPr>
          </a:p>
          <a:p>
            <a:pPr eaLnBrk="1" hangingPunct="1"/>
            <a:endParaRPr lang="en-US" b="1" dirty="0">
              <a:solidFill>
                <a:schemeClr val="bg1"/>
              </a:solidFill>
            </a:endParaRPr>
          </a:p>
        </p:txBody>
      </p:sp>
      <p:sp>
        <p:nvSpPr>
          <p:cNvPr id="28678" name="Rectangle 7"/>
          <p:cNvSpPr>
            <a:spLocks noChangeArrowheads="1"/>
          </p:cNvSpPr>
          <p:nvPr/>
        </p:nvSpPr>
        <p:spPr bwMode="auto">
          <a:xfrm>
            <a:off x="3429000" y="4387097"/>
            <a:ext cx="4648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t>Situational </a:t>
            </a:r>
            <a:r>
              <a:rPr lang="en-US" sz="2400" b="1" dirty="0" smtClean="0"/>
              <a:t>assessments</a:t>
            </a:r>
          </a:p>
          <a:p>
            <a:pPr algn="ctr"/>
            <a:r>
              <a:rPr lang="en-US" sz="2400" b="1" dirty="0" smtClean="0"/>
              <a:t>Information </a:t>
            </a:r>
            <a:r>
              <a:rPr lang="en-US" sz="2400" b="1" dirty="0"/>
              <a:t>from volunteer placements, training situations, </a:t>
            </a:r>
          </a:p>
          <a:p>
            <a:pPr algn="ctr"/>
            <a:r>
              <a:rPr lang="en-US" sz="2400" b="1" dirty="0"/>
              <a:t>job shadowing, </a:t>
            </a:r>
          </a:p>
          <a:p>
            <a:pPr algn="ctr"/>
            <a:r>
              <a:rPr lang="en-US" sz="2400" b="1" dirty="0"/>
              <a:t>jobs</a:t>
            </a:r>
          </a:p>
        </p:txBody>
      </p:sp>
      <p:sp>
        <p:nvSpPr>
          <p:cNvPr id="28679" name="TextBox 8"/>
          <p:cNvSpPr txBox="1">
            <a:spLocks noChangeArrowheads="1"/>
          </p:cNvSpPr>
          <p:nvPr/>
        </p:nvSpPr>
        <p:spPr bwMode="auto">
          <a:xfrm>
            <a:off x="4572000" y="2143087"/>
            <a:ext cx="2895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smtClean="0">
                <a:solidFill>
                  <a:schemeClr val="bg1"/>
                </a:solidFill>
              </a:rPr>
              <a:t>I</a:t>
            </a:r>
            <a:endParaRPr lang="en-US" sz="2400" b="1" dirty="0">
              <a:solidFill>
                <a:schemeClr val="bg1"/>
              </a:solidFill>
            </a:endParaRPr>
          </a:p>
        </p:txBody>
      </p:sp>
      <p:sp>
        <p:nvSpPr>
          <p:cNvPr id="10" name="Title 1"/>
          <p:cNvSpPr>
            <a:spLocks noGrp="1"/>
          </p:cNvSpPr>
          <p:nvPr>
            <p:ph type="title" idx="4294967295"/>
          </p:nvPr>
        </p:nvSpPr>
        <p:spPr>
          <a:xfrm>
            <a:off x="228600" y="152400"/>
            <a:ext cx="8686800" cy="990600"/>
          </a:xfrm>
        </p:spPr>
        <p:txBody>
          <a:bodyPr>
            <a:normAutofit fontScale="90000"/>
          </a:bodyPr>
          <a:lstStyle/>
          <a:p>
            <a:pPr algn="ctr" eaLnBrk="1" hangingPunct="1">
              <a:defRPr/>
            </a:pPr>
            <a:r>
              <a:rPr lang="en-US" sz="3600" dirty="0" smtClean="0">
                <a:solidFill>
                  <a:srgbClr val="323296"/>
                </a:solidFill>
              </a:rPr>
              <a:t>Gathering information on interests, preferences, and aptitudes</a:t>
            </a:r>
          </a:p>
        </p:txBody>
      </p:sp>
      <p:sp>
        <p:nvSpPr>
          <p:cNvPr id="9" name="TextBox 5"/>
          <p:cNvSpPr txBox="1">
            <a:spLocks noChangeArrowheads="1"/>
          </p:cNvSpPr>
          <p:nvPr/>
        </p:nvSpPr>
        <p:spPr bwMode="auto">
          <a:xfrm>
            <a:off x="6019800" y="1123093"/>
            <a:ext cx="28956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smtClean="0"/>
              <a:t>Information from parents &amp; various team members</a:t>
            </a:r>
          </a:p>
          <a:p>
            <a:pPr eaLnBrk="1" hangingPunct="1"/>
            <a:r>
              <a:rPr lang="en-US" sz="2400" b="1" dirty="0" smtClean="0"/>
              <a:t>Surveys</a:t>
            </a:r>
          </a:p>
          <a:p>
            <a:pPr eaLnBrk="1" hangingPunct="1"/>
            <a:r>
              <a:rPr lang="en-US" sz="2400" b="1" dirty="0" smtClean="0"/>
              <a:t>Person-centered planning</a:t>
            </a:r>
          </a:p>
          <a:p>
            <a:pPr eaLnBrk="1" hangingPunct="1"/>
            <a:r>
              <a:rPr lang="en-US" sz="2400" b="1" dirty="0" smtClean="0"/>
              <a:t>Formal Planning Tools </a:t>
            </a:r>
          </a:p>
          <a:p>
            <a:pPr eaLnBrk="1" hangingPunct="1"/>
            <a:endParaRPr lang="en-US" b="1" dirty="0"/>
          </a:p>
        </p:txBody>
      </p:sp>
      <p:sp>
        <p:nvSpPr>
          <p:cNvPr id="12" name="TextBox 5"/>
          <p:cNvSpPr txBox="1">
            <a:spLocks noChangeArrowheads="1"/>
          </p:cNvSpPr>
          <p:nvPr/>
        </p:nvSpPr>
        <p:spPr bwMode="auto">
          <a:xfrm>
            <a:off x="1339515" y="1724527"/>
            <a:ext cx="228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smtClean="0">
                <a:solidFill>
                  <a:schemeClr val="bg1"/>
                </a:solidFill>
                <a:effectLst>
                  <a:outerShdw blurRad="38100" dist="38100" dir="2700000" algn="tl">
                    <a:srgbClr val="000000">
                      <a:alpha val="43137"/>
                    </a:srgbClr>
                  </a:outerShdw>
                </a:effectLst>
              </a:rPr>
              <a:t>STUDENT Information</a:t>
            </a:r>
            <a:endParaRPr 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68882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274638"/>
            <a:ext cx="9144000" cy="563562"/>
          </a:xfrm>
        </p:spPr>
        <p:txBody>
          <a:bodyPr/>
          <a:lstStyle/>
          <a:p>
            <a:r>
              <a:rPr lang="en-US" sz="3200" dirty="0" smtClean="0"/>
              <a:t>Begin with assessments of interests and preferences</a:t>
            </a:r>
            <a:r>
              <a:rPr lang="en-US" dirty="0" smtClean="0"/>
              <a:t> </a:t>
            </a:r>
          </a:p>
        </p:txBody>
      </p:sp>
      <p:sp>
        <p:nvSpPr>
          <p:cNvPr id="32771" name="Slide Number Placeholder 3"/>
          <p:cNvSpPr>
            <a:spLocks noGrp="1"/>
          </p:cNvSpPr>
          <p:nvPr>
            <p:ph type="sldNum" sz="quarter" idx="12"/>
          </p:nvPr>
        </p:nvSpPr>
        <p:spPr>
          <a:xfrm>
            <a:off x="8458200" y="6248400"/>
            <a:ext cx="457200" cy="400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4B93936-E8BB-4A75-B5F9-DFBBF02D7123}" type="slidenum">
              <a:rPr lang="en-US" smtClean="0"/>
              <a:pPr eaLnBrk="1" hangingPunct="1"/>
              <a:t>13</a:t>
            </a:fld>
            <a:endParaRPr lang="en-US" smtClean="0"/>
          </a:p>
        </p:txBody>
      </p:sp>
      <p:graphicFrame>
        <p:nvGraphicFramePr>
          <p:cNvPr id="5" name="Diagram 4"/>
          <p:cNvGraphicFramePr/>
          <p:nvPr>
            <p:extLst>
              <p:ext uri="{D42A27DB-BD31-4B8C-83A1-F6EECF244321}">
                <p14:modId xmlns:p14="http://schemas.microsoft.com/office/powerpoint/2010/main" val="635961198"/>
              </p:ext>
            </p:extLst>
          </p:nvPr>
        </p:nvGraphicFramePr>
        <p:xfrm>
          <a:off x="0" y="1676400"/>
          <a:ext cx="89154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3" name="TextBox 5"/>
          <p:cNvSpPr txBox="1">
            <a:spLocks noChangeArrowheads="1"/>
          </p:cNvSpPr>
          <p:nvPr/>
        </p:nvSpPr>
        <p:spPr bwMode="auto">
          <a:xfrm>
            <a:off x="0" y="3886200"/>
            <a:ext cx="4191000" cy="241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2800" b="1" dirty="0">
                <a:solidFill>
                  <a:srgbClr val="990033"/>
                </a:solidFill>
              </a:rPr>
              <a:t>Interests</a:t>
            </a:r>
            <a:r>
              <a:rPr lang="en-US" sz="2800" dirty="0">
                <a:solidFill>
                  <a:schemeClr val="accent2"/>
                </a:solidFill>
              </a:rPr>
              <a:t> </a:t>
            </a:r>
            <a:r>
              <a:rPr lang="en-US" sz="2800" dirty="0"/>
              <a:t>– a measure of opinions, attitudes and preferences</a:t>
            </a:r>
          </a:p>
          <a:p>
            <a:pPr eaLnBrk="1" hangingPunct="1">
              <a:lnSpc>
                <a:spcPct val="90000"/>
              </a:lnSpc>
            </a:pPr>
            <a:endParaRPr lang="en-US" sz="2800" dirty="0"/>
          </a:p>
          <a:p>
            <a:pPr eaLnBrk="1" hangingPunct="1">
              <a:lnSpc>
                <a:spcPct val="90000"/>
              </a:lnSpc>
            </a:pPr>
            <a:r>
              <a:rPr lang="en-US" sz="2800" b="1" dirty="0">
                <a:solidFill>
                  <a:srgbClr val="990033"/>
                </a:solidFill>
              </a:rPr>
              <a:t>Preferences</a:t>
            </a:r>
            <a:r>
              <a:rPr lang="en-US" sz="2800" dirty="0"/>
              <a:t> – what the student values and likes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715962"/>
          </a:xfrm>
        </p:spPr>
        <p:txBody>
          <a:bodyPr/>
          <a:lstStyle/>
          <a:p>
            <a:r>
              <a:rPr lang="en-US" sz="3200" dirty="0" smtClean="0"/>
              <a:t>Assessing Interests and Preferences- Examples</a:t>
            </a:r>
          </a:p>
        </p:txBody>
      </p:sp>
      <p:sp>
        <p:nvSpPr>
          <p:cNvPr id="34819" name="Content Placeholder 2"/>
          <p:cNvSpPr>
            <a:spLocks noGrp="1"/>
          </p:cNvSpPr>
          <p:nvPr>
            <p:ph idx="1"/>
          </p:nvPr>
        </p:nvSpPr>
        <p:spPr>
          <a:xfrm>
            <a:off x="152400" y="1143000"/>
            <a:ext cx="8839200" cy="5486400"/>
          </a:xfrm>
        </p:spPr>
        <p:txBody>
          <a:bodyPr/>
          <a:lstStyle/>
          <a:p>
            <a:r>
              <a:rPr lang="en-US" sz="2800" dirty="0" smtClean="0">
                <a:latin typeface="Arial" pitchFamily="34" charset="0"/>
                <a:hlinkClick r:id="rId3"/>
              </a:rPr>
              <a:t>www.pacareerzone.org</a:t>
            </a:r>
            <a:r>
              <a:rPr lang="en-US" sz="2800" dirty="0" smtClean="0">
                <a:latin typeface="Arial" pitchFamily="34" charset="0"/>
              </a:rPr>
              <a:t>   (**free)</a:t>
            </a:r>
          </a:p>
          <a:p>
            <a:r>
              <a:rPr lang="en-US" sz="2800" dirty="0" smtClean="0">
                <a:hlinkClick r:id="rId4"/>
              </a:rPr>
              <a:t>www.alife4me.org</a:t>
            </a:r>
            <a:r>
              <a:rPr lang="en-US" sz="2800" dirty="0" smtClean="0"/>
              <a:t>  (</a:t>
            </a:r>
            <a:r>
              <a:rPr lang="en-US" sz="2800" dirty="0">
                <a:latin typeface="Arial" pitchFamily="34" charset="0"/>
              </a:rPr>
              <a:t>**free)</a:t>
            </a:r>
            <a:endParaRPr lang="en-US" sz="2800" dirty="0" smtClean="0"/>
          </a:p>
          <a:p>
            <a:r>
              <a:rPr lang="en-US" sz="2800" dirty="0" smtClean="0"/>
              <a:t>Bridges Interest Inventory</a:t>
            </a:r>
          </a:p>
          <a:p>
            <a:r>
              <a:rPr lang="en-US" sz="2800" dirty="0" smtClean="0"/>
              <a:t>O*Net</a:t>
            </a:r>
          </a:p>
          <a:p>
            <a:r>
              <a:rPr lang="en-US" sz="2800" dirty="0" err="1" smtClean="0"/>
              <a:t>Kuder</a:t>
            </a:r>
            <a:r>
              <a:rPr lang="en-US" sz="2800" dirty="0" smtClean="0"/>
              <a:t> General Interest Survey (KGIS)</a:t>
            </a:r>
          </a:p>
          <a:p>
            <a:r>
              <a:rPr lang="en-US" sz="2800" dirty="0" smtClean="0"/>
              <a:t>COIN Career Guidance System of Assessment</a:t>
            </a:r>
          </a:p>
          <a:p>
            <a:r>
              <a:rPr lang="en-US" sz="2800" dirty="0" smtClean="0"/>
              <a:t>Aviator Assessment</a:t>
            </a:r>
          </a:p>
          <a:p>
            <a:r>
              <a:rPr lang="en-US" sz="2800" dirty="0" smtClean="0"/>
              <a:t>Casey’s Life Skills Inventory or Personal Preference Indicator</a:t>
            </a:r>
          </a:p>
          <a:p>
            <a:r>
              <a:rPr lang="en-US" sz="2800" dirty="0" smtClean="0"/>
              <a:t>Keys2Work</a:t>
            </a:r>
          </a:p>
          <a:p>
            <a:r>
              <a:rPr lang="en-US" sz="2800" dirty="0" smtClean="0"/>
              <a:t>Learning Styles Inventory</a:t>
            </a:r>
          </a:p>
          <a:p>
            <a:endParaRPr lang="en-US" dirty="0" smtClean="0">
              <a:latin typeface="Arial" pitchFamily="34" charset="0"/>
            </a:endParaRPr>
          </a:p>
          <a:p>
            <a:endParaRPr lang="en-US" dirty="0" smtClean="0">
              <a:latin typeface="Arial" pitchFamily="34" charset="0"/>
            </a:endParaRPr>
          </a:p>
          <a:p>
            <a:endParaRPr lang="en-US" dirty="0" smtClean="0"/>
          </a:p>
          <a:p>
            <a:pPr>
              <a:buFontTx/>
              <a:buNone/>
            </a:pPr>
            <a:endParaRPr lang="en-US" dirty="0" smtClean="0"/>
          </a:p>
        </p:txBody>
      </p:sp>
      <p:sp>
        <p:nvSpPr>
          <p:cNvPr id="34820" name="Slide Number Placeholder 3"/>
          <p:cNvSpPr>
            <a:spLocks noGrp="1"/>
          </p:cNvSpPr>
          <p:nvPr>
            <p:ph type="sldNum" sz="quarter" idx="12"/>
          </p:nvPr>
        </p:nvSpPr>
        <p:spPr>
          <a:xfrm>
            <a:off x="86868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FFDF24C-7FD2-4D65-9FB4-FE122560EB03}" type="slidenum">
              <a:rPr lang="en-US" smtClean="0"/>
              <a:pPr eaLnBrk="1" hangingPunct="1"/>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63562"/>
          </a:xfrm>
        </p:spPr>
        <p:txBody>
          <a:bodyPr/>
          <a:lstStyle/>
          <a:p>
            <a:r>
              <a:rPr lang="en-US" sz="3200" dirty="0" smtClean="0"/>
              <a:t>Informal Ways to Assess Interests &amp; Preferences </a:t>
            </a:r>
            <a:endParaRPr lang="en-US" sz="3200" dirty="0"/>
          </a:p>
        </p:txBody>
      </p:sp>
      <p:sp>
        <p:nvSpPr>
          <p:cNvPr id="3" name="Content Placeholder 2"/>
          <p:cNvSpPr>
            <a:spLocks noGrp="1"/>
          </p:cNvSpPr>
          <p:nvPr>
            <p:ph idx="1"/>
          </p:nvPr>
        </p:nvSpPr>
        <p:spPr>
          <a:xfrm>
            <a:off x="228600" y="1143000"/>
            <a:ext cx="8458200" cy="5257800"/>
          </a:xfrm>
        </p:spPr>
        <p:txBody>
          <a:bodyPr/>
          <a:lstStyle/>
          <a:p>
            <a:r>
              <a:rPr lang="en-US" sz="2800" dirty="0" smtClean="0"/>
              <a:t>Questionnaires and interviews with students, parents, teachers, employers, coaches</a:t>
            </a:r>
          </a:p>
          <a:p>
            <a:r>
              <a:rPr lang="en-US" sz="2800" dirty="0" smtClean="0"/>
              <a:t>Transition Checklists</a:t>
            </a:r>
          </a:p>
          <a:p>
            <a:r>
              <a:rPr lang="en-US" sz="2800" dirty="0" smtClean="0"/>
              <a:t>Direct Observations </a:t>
            </a:r>
          </a:p>
          <a:p>
            <a:r>
              <a:rPr lang="en-US" sz="2800" dirty="0" smtClean="0"/>
              <a:t>Observations  at home, school, community, work </a:t>
            </a:r>
          </a:p>
          <a:p>
            <a:r>
              <a:rPr lang="en-US" sz="2800" dirty="0" smtClean="0"/>
              <a:t>Talking with student about likes and dislikes</a:t>
            </a:r>
          </a:p>
          <a:p>
            <a:r>
              <a:rPr lang="en-US" sz="2800" dirty="0" smtClean="0"/>
              <a:t>Setting up experiences to allow the student to try something that may be of interest</a:t>
            </a:r>
          </a:p>
          <a:p>
            <a:r>
              <a:rPr lang="en-US" sz="2800" dirty="0" smtClean="0"/>
              <a:t>Can be teacher-made</a:t>
            </a:r>
          </a:p>
          <a:p>
            <a:r>
              <a:rPr lang="en-US" sz="2800" dirty="0" smtClean="0">
                <a:solidFill>
                  <a:srgbClr val="C00000"/>
                </a:solidFill>
              </a:rPr>
              <a:t>Typically do not result in a score–must be explained and interpreted</a:t>
            </a:r>
            <a:endParaRPr lang="en-US" sz="2500" dirty="0" smtClean="0">
              <a:solidFill>
                <a:srgbClr val="C00000"/>
              </a:solidFill>
            </a:endParaRPr>
          </a:p>
          <a:p>
            <a:pPr lvl="1"/>
            <a:endParaRPr lang="en-US" dirty="0" smtClean="0"/>
          </a:p>
        </p:txBody>
      </p:sp>
    </p:spTree>
    <p:extLst>
      <p:ext uri="{BB962C8B-B14F-4D97-AF65-F5344CB8AC3E}">
        <p14:creationId xmlns:p14="http://schemas.microsoft.com/office/powerpoint/2010/main" val="1321598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Surveys or Interviews</a:t>
            </a:r>
            <a:endParaRPr lang="en-US" dirty="0"/>
          </a:p>
        </p:txBody>
      </p:sp>
      <p:sp>
        <p:nvSpPr>
          <p:cNvPr id="6" name="Content Placeholder 5"/>
          <p:cNvSpPr>
            <a:spLocks noGrp="1"/>
          </p:cNvSpPr>
          <p:nvPr>
            <p:ph idx="1"/>
          </p:nvPr>
        </p:nvSpPr>
        <p:spPr>
          <a:xfrm>
            <a:off x="533400" y="1371601"/>
            <a:ext cx="8153400" cy="4754563"/>
          </a:xfrm>
        </p:spPr>
        <p:txBody>
          <a:bodyPr/>
          <a:lstStyle/>
          <a:p>
            <a:r>
              <a:rPr lang="en-US" dirty="0" smtClean="0"/>
              <a:t>Surveys can be paper or pencil, or online</a:t>
            </a:r>
          </a:p>
          <a:p>
            <a:pPr lvl="1"/>
            <a:r>
              <a:rPr lang="en-US" dirty="0" smtClean="0"/>
              <a:t>If using paper and pencil, consider readability and level of vocabulary.</a:t>
            </a:r>
          </a:p>
          <a:p>
            <a:pPr lvl="1"/>
            <a:r>
              <a:rPr lang="en-US" dirty="0" smtClean="0"/>
              <a:t>Many options available.</a:t>
            </a:r>
          </a:p>
          <a:p>
            <a:pPr lvl="1"/>
            <a:r>
              <a:rPr lang="en-US" dirty="0" smtClean="0"/>
              <a:t>Some students may need guidance to complete.</a:t>
            </a:r>
          </a:p>
          <a:p>
            <a:r>
              <a:rPr lang="en-US" dirty="0" smtClean="0"/>
              <a:t>Interviews</a:t>
            </a:r>
          </a:p>
          <a:p>
            <a:pPr lvl="1"/>
            <a:r>
              <a:rPr lang="en-US" dirty="0" smtClean="0"/>
              <a:t>Can be informal, but recommend a structured process</a:t>
            </a:r>
          </a:p>
          <a:p>
            <a:pPr lvl="1"/>
            <a:r>
              <a:rPr lang="en-US" dirty="0" smtClean="0"/>
              <a:t>May need more than one conversation to get true idea of interests and preferences</a:t>
            </a:r>
          </a:p>
          <a:p>
            <a:endParaRPr lang="en-US" dirty="0"/>
          </a:p>
        </p:txBody>
      </p:sp>
    </p:spTree>
    <p:extLst>
      <p:ext uri="{BB962C8B-B14F-4D97-AF65-F5344CB8AC3E}">
        <p14:creationId xmlns:p14="http://schemas.microsoft.com/office/powerpoint/2010/main" val="2321801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8600" y="274638"/>
            <a:ext cx="8915400" cy="639762"/>
          </a:xfrm>
        </p:spPr>
        <p:txBody>
          <a:bodyPr anchor="b"/>
          <a:lstStyle/>
          <a:p>
            <a:pPr eaLnBrk="1" hangingPunct="1"/>
            <a:r>
              <a:rPr lang="en-US" sz="3200" dirty="0" smtClean="0">
                <a:solidFill>
                  <a:srgbClr val="333399"/>
                </a:solidFill>
              </a:rPr>
              <a:t>Assessing Interests and Preferences </a:t>
            </a:r>
            <a:r>
              <a:rPr lang="en-US" sz="3200" dirty="0">
                <a:solidFill>
                  <a:srgbClr val="CC0000"/>
                </a:solidFill>
              </a:rPr>
              <a:t>More examples: </a:t>
            </a:r>
            <a:endParaRPr lang="en-US" sz="3200" dirty="0" smtClean="0">
              <a:solidFill>
                <a:srgbClr val="333399"/>
              </a:solidFill>
            </a:endParaRPr>
          </a:p>
        </p:txBody>
      </p:sp>
      <p:sp>
        <p:nvSpPr>
          <p:cNvPr id="45059" name="Rectangle 3"/>
          <p:cNvSpPr>
            <a:spLocks noGrp="1" noChangeArrowheads="1"/>
          </p:cNvSpPr>
          <p:nvPr>
            <p:ph sz="half" idx="1"/>
          </p:nvPr>
        </p:nvSpPr>
        <p:spPr>
          <a:xfrm>
            <a:off x="381000" y="1371600"/>
            <a:ext cx="7696200" cy="4953000"/>
          </a:xfrm>
        </p:spPr>
        <p:txBody>
          <a:bodyPr/>
          <a:lstStyle/>
          <a:p>
            <a:pPr eaLnBrk="1" hangingPunct="1">
              <a:lnSpc>
                <a:spcPct val="90000"/>
              </a:lnSpc>
            </a:pPr>
            <a:r>
              <a:rPr lang="en-US" dirty="0" smtClean="0">
                <a:solidFill>
                  <a:srgbClr val="333399"/>
                </a:solidFill>
              </a:rPr>
              <a:t>Team-based assessments</a:t>
            </a:r>
          </a:p>
          <a:p>
            <a:pPr lvl="1" eaLnBrk="1" hangingPunct="1">
              <a:lnSpc>
                <a:spcPct val="90000"/>
              </a:lnSpc>
            </a:pPr>
            <a:r>
              <a:rPr lang="en-US" sz="2800" dirty="0" smtClean="0">
                <a:solidFill>
                  <a:srgbClr val="333399"/>
                </a:solidFill>
              </a:rPr>
              <a:t>Person-Centered </a:t>
            </a:r>
            <a:r>
              <a:rPr lang="en-US" sz="2800" dirty="0">
                <a:solidFill>
                  <a:srgbClr val="333399"/>
                </a:solidFill>
              </a:rPr>
              <a:t>Planning (PATH</a:t>
            </a:r>
            <a:r>
              <a:rPr lang="en-US" sz="2800" dirty="0" smtClean="0">
                <a:solidFill>
                  <a:srgbClr val="333399"/>
                </a:solidFill>
              </a:rPr>
              <a:t>)</a:t>
            </a:r>
          </a:p>
          <a:p>
            <a:pPr lvl="1" eaLnBrk="1" hangingPunct="1">
              <a:lnSpc>
                <a:spcPct val="90000"/>
              </a:lnSpc>
            </a:pPr>
            <a:r>
              <a:rPr lang="en-US" sz="2800" dirty="0">
                <a:solidFill>
                  <a:srgbClr val="333399"/>
                </a:solidFill>
              </a:rPr>
              <a:t>Functional Behavioral </a:t>
            </a:r>
            <a:r>
              <a:rPr lang="en-US" sz="2800" dirty="0" smtClean="0">
                <a:solidFill>
                  <a:srgbClr val="333399"/>
                </a:solidFill>
              </a:rPr>
              <a:t>Assessment</a:t>
            </a:r>
          </a:p>
          <a:p>
            <a:pPr lvl="1" eaLnBrk="1" hangingPunct="1">
              <a:lnSpc>
                <a:spcPct val="90000"/>
              </a:lnSpc>
            </a:pPr>
            <a:r>
              <a:rPr lang="en-US" sz="2800" dirty="0" smtClean="0">
                <a:solidFill>
                  <a:srgbClr val="333399"/>
                </a:solidFill>
              </a:rPr>
              <a:t>Comprehensive Autism Assessment Tool</a:t>
            </a:r>
            <a:endParaRPr lang="en-US" dirty="0" smtClean="0">
              <a:solidFill>
                <a:srgbClr val="333399"/>
              </a:solidFill>
            </a:endParaRPr>
          </a:p>
          <a:p>
            <a:pPr eaLnBrk="1" hangingPunct="1">
              <a:lnSpc>
                <a:spcPct val="90000"/>
              </a:lnSpc>
            </a:pPr>
            <a:r>
              <a:rPr lang="en-US" dirty="0" smtClean="0">
                <a:solidFill>
                  <a:srgbClr val="333399"/>
                </a:solidFill>
              </a:rPr>
              <a:t>Portfolio- electronic or paper</a:t>
            </a:r>
          </a:p>
          <a:p>
            <a:pPr eaLnBrk="1" hangingPunct="1">
              <a:lnSpc>
                <a:spcPct val="90000"/>
              </a:lnSpc>
            </a:pPr>
            <a:r>
              <a:rPr lang="en-US" dirty="0" smtClean="0">
                <a:solidFill>
                  <a:srgbClr val="333399"/>
                </a:solidFill>
              </a:rPr>
              <a:t>Ecological Assessment</a:t>
            </a:r>
          </a:p>
          <a:p>
            <a:pPr eaLnBrk="1" hangingPunct="1">
              <a:lnSpc>
                <a:spcPct val="90000"/>
              </a:lnSpc>
            </a:pPr>
            <a:r>
              <a:rPr lang="en-US" dirty="0" smtClean="0">
                <a:solidFill>
                  <a:srgbClr val="333399"/>
                </a:solidFill>
              </a:rPr>
              <a:t>Situational Assessment</a:t>
            </a:r>
          </a:p>
          <a:p>
            <a:pPr eaLnBrk="1" hangingPunct="1">
              <a:lnSpc>
                <a:spcPct val="90000"/>
              </a:lnSpc>
            </a:pPr>
            <a:r>
              <a:rPr lang="en-US" dirty="0" smtClean="0">
                <a:solidFill>
                  <a:srgbClr val="333399"/>
                </a:solidFill>
              </a:rPr>
              <a:t>Electronic or web-based assessments </a:t>
            </a:r>
          </a:p>
          <a:p>
            <a:pPr eaLnBrk="1" hangingPunct="1">
              <a:lnSpc>
                <a:spcPct val="90000"/>
              </a:lnSpc>
            </a:pPr>
            <a:r>
              <a:rPr lang="en-US" dirty="0" smtClean="0">
                <a:solidFill>
                  <a:srgbClr val="333399"/>
                </a:solidFill>
              </a:rPr>
              <a:t>Information from student and family members</a:t>
            </a:r>
          </a:p>
          <a:p>
            <a:pPr eaLnBrk="1" hangingPunct="1">
              <a:lnSpc>
                <a:spcPct val="90000"/>
              </a:lnSpc>
            </a:pPr>
            <a:r>
              <a:rPr lang="en-US" dirty="0" smtClean="0">
                <a:solidFill>
                  <a:srgbClr val="333399"/>
                </a:solidFill>
              </a:rPr>
              <a:t>Employer checklists, rating scales</a:t>
            </a: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buFontTx/>
              <a:buNone/>
            </a:pPr>
            <a:endParaRPr lang="en-US" sz="2400" dirty="0" smtClean="0"/>
          </a:p>
          <a:p>
            <a:pPr eaLnBrk="1" hangingPunct="1">
              <a:lnSpc>
                <a:spcPct val="90000"/>
              </a:lnSpc>
            </a:pPr>
            <a:endParaRPr lang="en-US" sz="2400" dirty="0" smtClean="0"/>
          </a:p>
          <a:p>
            <a:pPr algn="ctr" eaLnBrk="1" hangingPunct="1">
              <a:lnSpc>
                <a:spcPct val="90000"/>
              </a:lnSpc>
              <a:buFontTx/>
              <a:buNone/>
            </a:pPr>
            <a:endParaRPr lang="en-US" sz="3600" dirty="0" smtClean="0"/>
          </a:p>
        </p:txBody>
      </p:sp>
      <p:sp>
        <p:nvSpPr>
          <p:cNvPr id="45060" name="Slide Number Placeholder 5"/>
          <p:cNvSpPr txBox="1">
            <a:spLocks/>
          </p:cNvSpPr>
          <p:nvPr/>
        </p:nvSpPr>
        <p:spPr bwMode="auto">
          <a:xfrm>
            <a:off x="84582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506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DE67B1E-94BD-452B-A62F-0FDAED7E9D20}" type="slidenum">
              <a:rPr lang="en-US" smtClean="0"/>
              <a:pPr eaLnBrk="1" hangingPunct="1"/>
              <a:t>17</a:t>
            </a:fld>
            <a:endParaRPr lang="en-US" smtClean="0"/>
          </a:p>
        </p:txBody>
      </p:sp>
    </p:spTree>
    <p:extLst>
      <p:ext uri="{BB962C8B-B14F-4D97-AF65-F5344CB8AC3E}">
        <p14:creationId xmlns:p14="http://schemas.microsoft.com/office/powerpoint/2010/main" val="352995376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715962"/>
          </a:xfrm>
        </p:spPr>
        <p:txBody>
          <a:bodyPr/>
          <a:lstStyle/>
          <a:p>
            <a:r>
              <a:rPr lang="en-US" sz="3200" smtClean="0"/>
              <a:t>Assessing Caroline’s Interests and Preferences</a:t>
            </a:r>
            <a:endParaRPr lang="en-US" smtClean="0"/>
          </a:p>
        </p:txBody>
      </p:sp>
      <p:sp>
        <p:nvSpPr>
          <p:cNvPr id="7171" name="Content Placeholder 2"/>
          <p:cNvSpPr>
            <a:spLocks noGrp="1"/>
          </p:cNvSpPr>
          <p:nvPr>
            <p:ph idx="1"/>
          </p:nvPr>
        </p:nvSpPr>
        <p:spPr>
          <a:xfrm>
            <a:off x="228600" y="1371600"/>
            <a:ext cx="7010400" cy="5105400"/>
          </a:xfrm>
        </p:spPr>
        <p:txBody>
          <a:bodyPr/>
          <a:lstStyle/>
          <a:p>
            <a:r>
              <a:rPr lang="en-US" dirty="0" smtClean="0"/>
              <a:t>Since 8</a:t>
            </a:r>
            <a:r>
              <a:rPr lang="en-US" baseline="30000" dirty="0" smtClean="0"/>
              <a:t>th</a:t>
            </a:r>
            <a:r>
              <a:rPr lang="en-US" dirty="0" smtClean="0"/>
              <a:t> grade, the following have been used to assess Caroline’s interests and preferences:</a:t>
            </a:r>
          </a:p>
          <a:p>
            <a:pPr lvl="1"/>
            <a:r>
              <a:rPr lang="en-US" dirty="0" smtClean="0"/>
              <a:t>Student surveys</a:t>
            </a:r>
          </a:p>
          <a:p>
            <a:pPr lvl="1"/>
            <a:r>
              <a:rPr lang="en-US" dirty="0" smtClean="0"/>
              <a:t>Keys2Work assessments</a:t>
            </a:r>
          </a:p>
          <a:p>
            <a:pPr lvl="1"/>
            <a:r>
              <a:rPr lang="en-US" dirty="0" smtClean="0"/>
              <a:t>Student interviews</a:t>
            </a:r>
          </a:p>
          <a:p>
            <a:pPr lvl="1"/>
            <a:r>
              <a:rPr lang="en-US" dirty="0" smtClean="0"/>
              <a:t>COIN Career Guidance System of </a:t>
            </a:r>
            <a:r>
              <a:rPr lang="en-US" i="1" dirty="0" smtClean="0"/>
              <a:t> </a:t>
            </a:r>
            <a:r>
              <a:rPr lang="en-US" dirty="0" smtClean="0"/>
              <a:t>assessment</a:t>
            </a:r>
          </a:p>
          <a:p>
            <a:pPr lvl="1"/>
            <a:r>
              <a:rPr lang="en-US" dirty="0" smtClean="0"/>
              <a:t>Visit to Career Tech Education Center</a:t>
            </a:r>
          </a:p>
          <a:p>
            <a:pPr marL="457200" lvl="1" indent="0">
              <a:buNone/>
            </a:pPr>
            <a:endParaRPr lang="en-US" dirty="0" smtClean="0"/>
          </a:p>
          <a:p>
            <a:endParaRPr lang="en-US" i="1" dirty="0" smtClean="0">
              <a:solidFill>
                <a:srgbClr val="000099"/>
              </a:solidFill>
            </a:endParaRPr>
          </a:p>
        </p:txBody>
      </p:sp>
      <p:sp>
        <p:nvSpPr>
          <p:cNvPr id="25604" name="Slide Number Placeholder 3"/>
          <p:cNvSpPr>
            <a:spLocks noGrp="1"/>
          </p:cNvSpPr>
          <p:nvPr>
            <p:ph type="sldNum" sz="quarter" idx="12"/>
          </p:nvPr>
        </p:nvSpPr>
        <p:spPr>
          <a:xfrm>
            <a:off x="8686800" y="6381750"/>
            <a:ext cx="457200" cy="476250"/>
          </a:xfrm>
        </p:spPr>
        <p:txBody>
          <a:bodyPr/>
          <a:lstStyle/>
          <a:p>
            <a:pPr>
              <a:defRPr/>
            </a:pPr>
            <a:fld id="{E716D5D1-4474-4612-8DA7-CDFD33FE89C7}" type="slidenum">
              <a:rPr lang="en-US" smtClean="0">
                <a:latin typeface="Arial" pitchFamily="34" charset="0"/>
              </a:rPr>
              <a:pPr>
                <a:defRPr/>
              </a:pPr>
              <a:t>18</a:t>
            </a:fld>
            <a:endParaRPr lang="en-US" smtClean="0">
              <a:latin typeface="Arial" pitchFamily="34" charset="0"/>
            </a:endParaRPr>
          </a:p>
        </p:txBody>
      </p:sp>
      <p:pic>
        <p:nvPicPr>
          <p:cNvPr id="7173" name="Picture 1" descr="C:\Documents and Settings\rnilles\Local Settings\Temporary Internet Files\Content.IE5\GLQY2BFF\MPj04387330000[1].jpg"/>
          <p:cNvPicPr>
            <a:picLocks noChangeAspect="1" noChangeArrowheads="1"/>
          </p:cNvPicPr>
          <p:nvPr/>
        </p:nvPicPr>
        <p:blipFill>
          <a:blip r:embed="rId3">
            <a:extLst>
              <a:ext uri="{28A0092B-C50C-407E-A947-70E740481C1C}">
                <a14:useLocalDpi xmlns:a14="http://schemas.microsoft.com/office/drawing/2010/main" val="0"/>
              </a:ext>
            </a:extLst>
          </a:blip>
          <a:srcRect t="-250" b="12750"/>
          <a:stretch>
            <a:fillRect/>
          </a:stretch>
        </p:blipFill>
        <p:spPr bwMode="auto">
          <a:xfrm>
            <a:off x="7239000" y="1371600"/>
            <a:ext cx="15319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96890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52400" y="304800"/>
            <a:ext cx="8229600" cy="563563"/>
          </a:xfrm>
        </p:spPr>
        <p:txBody>
          <a:bodyPr/>
          <a:lstStyle/>
          <a:p>
            <a:r>
              <a:rPr lang="en-US" sz="3200" dirty="0" smtClean="0"/>
              <a:t>Assessing Shawna’s Interests and Preferences</a:t>
            </a:r>
          </a:p>
        </p:txBody>
      </p:sp>
      <p:sp>
        <p:nvSpPr>
          <p:cNvPr id="11267" name="Content Placeholder 2"/>
          <p:cNvSpPr>
            <a:spLocks noGrp="1"/>
          </p:cNvSpPr>
          <p:nvPr>
            <p:ph idx="1"/>
          </p:nvPr>
        </p:nvSpPr>
        <p:spPr>
          <a:xfrm>
            <a:off x="304800" y="1143000"/>
            <a:ext cx="8382000" cy="5334000"/>
          </a:xfrm>
        </p:spPr>
        <p:txBody>
          <a:bodyPr/>
          <a:lstStyle/>
          <a:p>
            <a:pPr marL="0" indent="0">
              <a:buNone/>
            </a:pPr>
            <a:r>
              <a:rPr lang="en-US" sz="3000" dirty="0" smtClean="0"/>
              <a:t>Team used combination of formal and informal sources</a:t>
            </a:r>
          </a:p>
          <a:p>
            <a:r>
              <a:rPr lang="en-US" sz="3000" dirty="0" smtClean="0"/>
              <a:t>PATH person-centered planning</a:t>
            </a:r>
          </a:p>
          <a:p>
            <a:r>
              <a:rPr lang="en-US" sz="3000" dirty="0"/>
              <a:t>S</a:t>
            </a:r>
            <a:r>
              <a:rPr lang="en-US" sz="3000" dirty="0" smtClean="0"/>
              <a:t>tudent and parent surveys</a:t>
            </a:r>
          </a:p>
          <a:p>
            <a:r>
              <a:rPr lang="en-US" sz="3000" dirty="0"/>
              <a:t>F</a:t>
            </a:r>
            <a:r>
              <a:rPr lang="en-US" sz="3000" dirty="0" smtClean="0"/>
              <a:t>ace to face student and parent interviews</a:t>
            </a:r>
          </a:p>
          <a:p>
            <a:r>
              <a:rPr lang="en-US" sz="3000" dirty="0" smtClean="0"/>
              <a:t>Observations</a:t>
            </a:r>
          </a:p>
          <a:p>
            <a:r>
              <a:rPr lang="en-US" sz="3000" dirty="0"/>
              <a:t>W</a:t>
            </a:r>
            <a:r>
              <a:rPr lang="en-US" sz="3000" dirty="0" smtClean="0"/>
              <a:t>ritten reports from her supervisor at the nursing home where she volunteers as a Candy Striper</a:t>
            </a:r>
          </a:p>
          <a:p>
            <a:r>
              <a:rPr lang="en-US" sz="3000" dirty="0" smtClean="0"/>
              <a:t>Choose and Take Action online assessment:</a:t>
            </a:r>
          </a:p>
          <a:p>
            <a:endParaRPr lang="en-US" sz="3000" dirty="0" smtClean="0"/>
          </a:p>
          <a:p>
            <a:endParaRPr lang="en-US" sz="3000" dirty="0" smtClean="0"/>
          </a:p>
          <a:p>
            <a:endParaRPr lang="en-US" sz="3000" dirty="0" smtClean="0"/>
          </a:p>
          <a:p>
            <a:endParaRPr lang="en-US" sz="3000" dirty="0" smtClean="0"/>
          </a:p>
          <a:p>
            <a:pPr>
              <a:buFontTx/>
              <a:buNone/>
            </a:pPr>
            <a:endParaRPr lang="en-US" sz="3000" dirty="0" smtClean="0"/>
          </a:p>
          <a:p>
            <a:endParaRPr lang="en-US" sz="2800" dirty="0" smtClean="0"/>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C952F3E-AB88-48A3-8DB0-12D80F0FD86F}" type="slidenum">
              <a:rPr lang="en-US" smtClean="0"/>
              <a:pPr eaLnBrk="1" hangingPunct="1"/>
              <a:t>19</a:t>
            </a:fld>
            <a:endParaRPr lang="en-US" smtClean="0"/>
          </a:p>
        </p:txBody>
      </p:sp>
      <p:pic>
        <p:nvPicPr>
          <p:cNvPr id="11269"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7639050" y="1757361"/>
            <a:ext cx="1255564"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066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6970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Pause and Reflect</a:t>
            </a:r>
          </a:p>
        </p:txBody>
      </p:sp>
      <p:sp>
        <p:nvSpPr>
          <p:cNvPr id="3" name="Content Placeholder 2"/>
          <p:cNvSpPr>
            <a:spLocks noGrp="1"/>
          </p:cNvSpPr>
          <p:nvPr>
            <p:ph idx="1"/>
          </p:nvPr>
        </p:nvSpPr>
        <p:spPr>
          <a:xfrm>
            <a:off x="457200" y="1219200"/>
            <a:ext cx="8229600" cy="4906963"/>
          </a:xfrm>
        </p:spPr>
        <p:txBody>
          <a:bodyPr/>
          <a:lstStyle/>
          <a:p>
            <a:r>
              <a:rPr lang="en-US" sz="3000" dirty="0" smtClean="0"/>
              <a:t>What kinds of assessments do you use to determine i</a:t>
            </a:r>
            <a:r>
              <a:rPr lang="en-US" sz="3000" b="1" i="1" dirty="0" smtClean="0"/>
              <a:t>nterests and preferences</a:t>
            </a:r>
            <a:r>
              <a:rPr lang="en-US" sz="3000" dirty="0" smtClean="0"/>
              <a:t> of your students?</a:t>
            </a:r>
          </a:p>
          <a:p>
            <a:pPr marL="0" indent="0">
              <a:buNone/>
            </a:pPr>
            <a:endParaRPr lang="en-US" sz="3000" dirty="0" smtClean="0"/>
          </a:p>
          <a:p>
            <a:endParaRPr lang="en-US" sz="3000" dirty="0"/>
          </a:p>
          <a:p>
            <a:r>
              <a:rPr lang="en-US" sz="3000" dirty="0" smtClean="0"/>
              <a:t>Are you making use of assessments already being done through general education classes or administered by guidance department?</a:t>
            </a:r>
          </a:p>
          <a:p>
            <a:endParaRPr lang="en-US" dirty="0"/>
          </a:p>
          <a:p>
            <a:pPr marL="0" indent="0">
              <a:buNone/>
            </a:pPr>
            <a:endParaRPr lang="en-US" dirty="0"/>
          </a:p>
        </p:txBody>
      </p:sp>
      <p:pic>
        <p:nvPicPr>
          <p:cNvPr id="4" name="Picture 2" descr="C:\Documents and Settings\rnilles\Local Settings\Temporary Internet Files\Content.IE5\CELBU5O5\MCBD05063_0000[1].wmf"/>
          <p:cNvPicPr>
            <a:picLocks noChangeAspect="1" noChangeArrowheads="1"/>
          </p:cNvPicPr>
          <p:nvPr/>
        </p:nvPicPr>
        <p:blipFill>
          <a:blip r:embed="rId3" cstate="print"/>
          <a:srcRect l="13242" t="15295" r="13930" b="12048"/>
          <a:stretch>
            <a:fillRect/>
          </a:stretch>
        </p:blipFill>
        <p:spPr bwMode="auto">
          <a:xfrm>
            <a:off x="7772399" y="267624"/>
            <a:ext cx="1278287" cy="1103976"/>
          </a:xfrm>
          <a:prstGeom prst="rect">
            <a:avLst/>
          </a:prstGeom>
          <a:noFill/>
          <a:ln w="9525">
            <a:noFill/>
            <a:miter lim="800000"/>
            <a:headEnd/>
            <a:tailEnd/>
          </a:ln>
        </p:spPr>
      </p:pic>
    </p:spTree>
    <p:extLst>
      <p:ext uri="{BB962C8B-B14F-4D97-AF65-F5344CB8AC3E}">
        <p14:creationId xmlns:p14="http://schemas.microsoft.com/office/powerpoint/2010/main" val="3621463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5565775" y="6635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0" y="274638"/>
            <a:ext cx="8915400" cy="563562"/>
          </a:xfrm>
        </p:spPr>
        <p:txBody>
          <a:bodyPr/>
          <a:lstStyle/>
          <a:p>
            <a:r>
              <a:rPr lang="en-US" sz="3200" dirty="0" smtClean="0"/>
              <a:t> Post-secondary goals are based on assessment</a:t>
            </a:r>
          </a:p>
        </p:txBody>
      </p:sp>
      <p:sp>
        <p:nvSpPr>
          <p:cNvPr id="36867"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157F24-0896-4D3D-9BCC-882CE4E56F9D}" type="slidenum">
              <a:rPr lang="en-US" smtClean="0"/>
              <a:pPr eaLnBrk="1" hangingPunct="1"/>
              <a:t>22</a:t>
            </a:fld>
            <a:endParaRPr lang="en-US" dirty="0" smtClean="0"/>
          </a:p>
        </p:txBody>
      </p:sp>
      <p:graphicFrame>
        <p:nvGraphicFramePr>
          <p:cNvPr id="5" name="Diagram 4"/>
          <p:cNvGraphicFramePr/>
          <p:nvPr>
            <p:extLst>
              <p:ext uri="{D42A27DB-BD31-4B8C-83A1-F6EECF244321}">
                <p14:modId xmlns:p14="http://schemas.microsoft.com/office/powerpoint/2010/main" val="1398949878"/>
              </p:ext>
            </p:extLst>
          </p:nvPr>
        </p:nvGraphicFramePr>
        <p:xfrm>
          <a:off x="0" y="1066800"/>
          <a:ext cx="89154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9" name="TextBox 6"/>
          <p:cNvSpPr txBox="1">
            <a:spLocks noChangeArrowheads="1"/>
          </p:cNvSpPr>
          <p:nvPr/>
        </p:nvSpPr>
        <p:spPr bwMode="auto">
          <a:xfrm>
            <a:off x="2590800" y="4038600"/>
            <a:ext cx="4876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7713" indent="-573088"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buFont typeface="Arial" pitchFamily="34" charset="0"/>
              <a:buChar char="•"/>
            </a:pPr>
            <a:r>
              <a:rPr lang="en-US" sz="2400" dirty="0" smtClean="0">
                <a:solidFill>
                  <a:srgbClr val="000099"/>
                </a:solidFill>
              </a:rPr>
              <a:t>Post-Secondary Education/Training</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Employment</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Independent </a:t>
            </a:r>
            <a:r>
              <a:rPr lang="en-US" sz="2400" dirty="0">
                <a:solidFill>
                  <a:srgbClr val="000099"/>
                </a:solidFill>
              </a:rPr>
              <a:t>Living</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533400" y="4267200"/>
            <a:ext cx="6400800" cy="2057400"/>
          </a:xfrm>
        </p:spPr>
        <p:txBody>
          <a:bodyPr/>
          <a:lstStyle/>
          <a:p>
            <a:pPr eaLnBrk="1" hangingPunct="1"/>
            <a:endParaRPr lang="en-US" smtClean="0"/>
          </a:p>
          <a:p>
            <a:pPr eaLnBrk="1" hangingPunct="1"/>
            <a:endParaRPr lang="en-US" smtClean="0"/>
          </a:p>
        </p:txBody>
      </p:sp>
      <p:sp>
        <p:nvSpPr>
          <p:cNvPr id="31747" name="Slide Number Placeholder 3"/>
          <p:cNvSpPr>
            <a:spLocks noGrp="1"/>
          </p:cNvSpPr>
          <p:nvPr>
            <p:ph type="sldNum" sz="quarter" idx="12"/>
          </p:nvPr>
        </p:nvSpPr>
        <p:spPr>
          <a:xfrm>
            <a:off x="83820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F568ED3-2BCE-47BD-BAF5-A511A7C643BD}" type="slidenum">
              <a:rPr lang="en-US" smtClean="0"/>
              <a:pPr eaLnBrk="1" hangingPunct="1"/>
              <a:t>23</a:t>
            </a:fld>
            <a:endParaRPr lang="en-US" smtClean="0"/>
          </a:p>
        </p:txBody>
      </p:sp>
      <p:pic>
        <p:nvPicPr>
          <p:cNvPr id="31748" name="Picture 5" descr="C:\Documents and Settings\rnilles\Local Settings\Temporary Internet Files\Content.IE5\CNVWJWHT\MCj0432657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2667000"/>
            <a:ext cx="14859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Diagram 5"/>
          <p:cNvGraphicFramePr/>
          <p:nvPr>
            <p:extLst>
              <p:ext uri="{D42A27DB-BD31-4B8C-83A1-F6EECF244321}">
                <p14:modId xmlns:p14="http://schemas.microsoft.com/office/powerpoint/2010/main" val="774815175"/>
              </p:ext>
            </p:extLst>
          </p:nvPr>
        </p:nvGraphicFramePr>
        <p:xfrm>
          <a:off x="1219200" y="2667000"/>
          <a:ext cx="6096000" cy="3200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le 4"/>
          <p:cNvSpPr txBox="1">
            <a:spLocks/>
          </p:cNvSpPr>
          <p:nvPr/>
        </p:nvSpPr>
        <p:spPr bwMode="auto">
          <a:xfrm>
            <a:off x="304800" y="228600"/>
            <a:ext cx="8458200" cy="609600"/>
          </a:xfrm>
          <a:prstGeom prst="rect">
            <a:avLst/>
          </a:prstGeom>
          <a:noFill/>
          <a:ln w="9525">
            <a:noFill/>
            <a:miter lim="800000"/>
            <a:headEnd/>
            <a:tailEnd/>
          </a:ln>
        </p:spPr>
        <p:txBody>
          <a:bodyPr anchor="ctr"/>
          <a:lstStyle/>
          <a:p>
            <a:pPr algn="ctr">
              <a:defRPr/>
            </a:pPr>
            <a:r>
              <a:rPr lang="en-US" sz="3600" dirty="0" smtClean="0">
                <a:solidFill>
                  <a:srgbClr val="333399"/>
                </a:solidFill>
                <a:latin typeface="+mn-lt"/>
              </a:rPr>
              <a:t>What are </a:t>
            </a:r>
            <a:r>
              <a:rPr lang="en-US" sz="3600" b="1" i="1" dirty="0" smtClean="0">
                <a:solidFill>
                  <a:srgbClr val="333399"/>
                </a:solidFill>
                <a:latin typeface="+mn-lt"/>
              </a:rPr>
              <a:t>Post-Secondary Goals</a:t>
            </a:r>
            <a:r>
              <a:rPr lang="en-US" sz="3600" dirty="0" smtClean="0">
                <a:solidFill>
                  <a:srgbClr val="333399"/>
                </a:solidFill>
                <a:latin typeface="+mn-lt"/>
              </a:rPr>
              <a:t>?</a:t>
            </a:r>
            <a:endParaRPr lang="en-US" sz="3600" dirty="0">
              <a:solidFill>
                <a:srgbClr val="333399"/>
              </a:solidFill>
              <a:latin typeface="+mn-lt"/>
              <a:ea typeface="+mj-ea"/>
              <a:cs typeface="+mj-cs"/>
            </a:endParaRPr>
          </a:p>
        </p:txBody>
      </p:sp>
      <p:sp>
        <p:nvSpPr>
          <p:cNvPr id="8" name="Content Placeholder 2"/>
          <p:cNvSpPr txBox="1">
            <a:spLocks/>
          </p:cNvSpPr>
          <p:nvPr/>
        </p:nvSpPr>
        <p:spPr bwMode="auto">
          <a:xfrm>
            <a:off x="304800" y="1066800"/>
            <a:ext cx="80962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a:lstStyle>
          <a:p>
            <a:pPr algn="ctr" eaLnBrk="1" hangingPunct="1">
              <a:buFontTx/>
              <a:buNone/>
            </a:pPr>
            <a:r>
              <a:rPr lang="en-US" sz="2800" dirty="0" smtClean="0"/>
              <a:t>Post-Secondary Goals are statements that reflect what the student plans to do AFTER High School in each of three areas:</a:t>
            </a:r>
            <a:endParaRPr lang="en-US" sz="3600" dirty="0" smtClean="0"/>
          </a:p>
        </p:txBody>
      </p:sp>
      <p:sp>
        <p:nvSpPr>
          <p:cNvPr id="9" name="Content Placeholder 2"/>
          <p:cNvSpPr txBox="1">
            <a:spLocks/>
          </p:cNvSpPr>
          <p:nvPr/>
        </p:nvSpPr>
        <p:spPr bwMode="auto">
          <a:xfrm>
            <a:off x="304800" y="5867400"/>
            <a:ext cx="8224266" cy="100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a:lstStyle>
          <a:p>
            <a:pPr algn="ctr" eaLnBrk="1" hangingPunct="1">
              <a:buFontTx/>
              <a:buNone/>
            </a:pPr>
            <a:r>
              <a:rPr lang="en-US" sz="2800" dirty="0" smtClean="0"/>
              <a:t>Post-Secondary Goals are based on age-appropriate transition assessment.</a:t>
            </a:r>
            <a:endParaRPr lang="en-US" sz="3600" dirty="0" smtClean="0"/>
          </a:p>
        </p:txBody>
      </p:sp>
    </p:spTree>
    <p:extLst>
      <p:ext uri="{BB962C8B-B14F-4D97-AF65-F5344CB8AC3E}">
        <p14:creationId xmlns:p14="http://schemas.microsoft.com/office/powerpoint/2010/main" val="13190523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solidFill>
                  <a:srgbClr val="000099"/>
                </a:solidFill>
              </a:rPr>
              <a:t>Post -Secondary Goals</a:t>
            </a:r>
            <a:endParaRPr lang="en-US" smtClean="0"/>
          </a:p>
        </p:txBody>
      </p:sp>
      <p:sp>
        <p:nvSpPr>
          <p:cNvPr id="65539" name="Content Placeholder 2"/>
          <p:cNvSpPr>
            <a:spLocks noGrp="1"/>
          </p:cNvSpPr>
          <p:nvPr>
            <p:ph idx="1"/>
          </p:nvPr>
        </p:nvSpPr>
        <p:spPr>
          <a:xfrm>
            <a:off x="228600" y="1295400"/>
            <a:ext cx="8382000" cy="5562600"/>
          </a:xfrm>
        </p:spPr>
        <p:txBody>
          <a:bodyPr/>
          <a:lstStyle/>
          <a:p>
            <a:pPr marL="404813" indent="-273050" eaLnBrk="1" hangingPunct="1">
              <a:spcBef>
                <a:spcPts val="600"/>
              </a:spcBef>
            </a:pPr>
            <a:r>
              <a:rPr lang="en-US" sz="2900" dirty="0" smtClean="0"/>
              <a:t>Identify what student will do AFTER high school</a:t>
            </a:r>
          </a:p>
          <a:p>
            <a:pPr marL="404813" indent="-273050" eaLnBrk="1" hangingPunct="1">
              <a:spcBef>
                <a:spcPts val="600"/>
              </a:spcBef>
            </a:pPr>
            <a:r>
              <a:rPr lang="en-US" sz="2900" dirty="0" smtClean="0"/>
              <a:t>Based on information gathered on interests and preferences</a:t>
            </a:r>
          </a:p>
          <a:p>
            <a:pPr marL="404813" indent="-273050" eaLnBrk="1" hangingPunct="1">
              <a:spcBef>
                <a:spcPts val="600"/>
              </a:spcBef>
            </a:pPr>
            <a:r>
              <a:rPr lang="en-US" sz="2900" dirty="0"/>
              <a:t>For each student, we must address all </a:t>
            </a:r>
            <a:r>
              <a:rPr lang="en-US" sz="2900" dirty="0" smtClean="0"/>
              <a:t>three areas:</a:t>
            </a:r>
          </a:p>
          <a:p>
            <a:pPr marL="804863" lvl="1" indent="-273050" eaLnBrk="1" hangingPunct="1">
              <a:spcBef>
                <a:spcPts val="600"/>
              </a:spcBef>
            </a:pPr>
            <a:r>
              <a:rPr lang="en-US" sz="2900" dirty="0" smtClean="0">
                <a:solidFill>
                  <a:srgbClr val="990033"/>
                </a:solidFill>
              </a:rPr>
              <a:t>Post-Secondary Education/Training</a:t>
            </a:r>
          </a:p>
          <a:p>
            <a:pPr marL="804863" lvl="1" indent="-273050" eaLnBrk="1" hangingPunct="1">
              <a:spcBef>
                <a:spcPts val="600"/>
              </a:spcBef>
            </a:pPr>
            <a:r>
              <a:rPr lang="en-US" sz="2900" dirty="0" smtClean="0">
                <a:solidFill>
                  <a:srgbClr val="990033"/>
                </a:solidFill>
              </a:rPr>
              <a:t>Employment</a:t>
            </a:r>
          </a:p>
          <a:p>
            <a:pPr marL="804863" lvl="1" indent="-273050" eaLnBrk="1" hangingPunct="1">
              <a:spcBef>
                <a:spcPts val="600"/>
              </a:spcBef>
            </a:pPr>
            <a:r>
              <a:rPr lang="en-US" sz="2900" dirty="0" smtClean="0">
                <a:solidFill>
                  <a:srgbClr val="990033"/>
                </a:solidFill>
              </a:rPr>
              <a:t>Independent Living</a:t>
            </a:r>
            <a:endParaRPr lang="en-US" sz="2900" dirty="0" smtClean="0"/>
          </a:p>
          <a:p>
            <a:pPr marL="404813" indent="-273050" eaLnBrk="1" hangingPunct="1">
              <a:spcBef>
                <a:spcPts val="600"/>
              </a:spcBef>
            </a:pPr>
            <a:r>
              <a:rPr lang="en-US" sz="2900" dirty="0" smtClean="0"/>
              <a:t>NOT the same as events that occur IN high school</a:t>
            </a:r>
          </a:p>
          <a:p>
            <a:pPr marL="404813" indent="-273050" eaLnBrk="1" hangingPunct="1">
              <a:spcBef>
                <a:spcPts val="600"/>
              </a:spcBef>
            </a:pPr>
            <a:r>
              <a:rPr lang="en-US" sz="2900" dirty="0" smtClean="0"/>
              <a:t>NOT the same thing as IEP Measurable Annual Goals</a:t>
            </a:r>
          </a:p>
        </p:txBody>
      </p:sp>
      <p:pic>
        <p:nvPicPr>
          <p:cNvPr id="65540" name="Picture 5" descr="C:\Documents and Settings\rnilles\Local Settings\Temporary Internet Files\Content.IE5\CNVWJWHT\MCj0432657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152400"/>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68671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04800" y="274638"/>
            <a:ext cx="8839200" cy="639762"/>
          </a:xfrm>
        </p:spPr>
        <p:txBody>
          <a:bodyPr/>
          <a:lstStyle/>
          <a:p>
            <a:pPr eaLnBrk="1" hangingPunct="1"/>
            <a:r>
              <a:rPr lang="en-US" sz="3200" dirty="0" smtClean="0"/>
              <a:t>Documenting Post-Secondary Goals</a:t>
            </a:r>
            <a:r>
              <a:rPr lang="en-US" sz="3200" dirty="0"/>
              <a:t> </a:t>
            </a:r>
            <a:r>
              <a:rPr lang="en-US" sz="3200" dirty="0" smtClean="0"/>
              <a:t>in the IEP </a:t>
            </a:r>
          </a:p>
        </p:txBody>
      </p:sp>
      <p:sp>
        <p:nvSpPr>
          <p:cNvPr id="46083" name="Content Placeholder 2"/>
          <p:cNvSpPr>
            <a:spLocks noGrp="1"/>
          </p:cNvSpPr>
          <p:nvPr>
            <p:ph idx="1"/>
          </p:nvPr>
        </p:nvSpPr>
        <p:spPr>
          <a:xfrm>
            <a:off x="304800" y="1219200"/>
            <a:ext cx="8610600" cy="5638800"/>
          </a:xfrm>
        </p:spPr>
        <p:txBody>
          <a:bodyPr>
            <a:normAutofit fontScale="85000" lnSpcReduction="20000"/>
          </a:bodyPr>
          <a:lstStyle/>
          <a:p>
            <a:pPr eaLnBrk="1" hangingPunct="1"/>
            <a:r>
              <a:rPr lang="en-US" sz="3100" dirty="0" smtClean="0"/>
              <a:t>IEP Team </a:t>
            </a:r>
            <a:r>
              <a:rPr lang="en-US" sz="3100" u="sng" dirty="0" smtClean="0"/>
              <a:t>must</a:t>
            </a:r>
            <a:r>
              <a:rPr lang="en-US" sz="3100" dirty="0" smtClean="0"/>
              <a:t> address </a:t>
            </a:r>
            <a:r>
              <a:rPr lang="en-US" sz="3100" u="sng" dirty="0" smtClean="0"/>
              <a:t>each</a:t>
            </a:r>
            <a:r>
              <a:rPr lang="en-US" sz="3100" dirty="0" smtClean="0"/>
              <a:t> post-secondary goal area and document in the IEP</a:t>
            </a:r>
          </a:p>
          <a:p>
            <a:pPr eaLnBrk="1" hangingPunct="1"/>
            <a:endParaRPr lang="en-US" sz="3100" dirty="0" smtClean="0"/>
          </a:p>
          <a:p>
            <a:pPr eaLnBrk="1" hangingPunct="1"/>
            <a:r>
              <a:rPr lang="en-US" sz="3100" dirty="0" smtClean="0">
                <a:solidFill>
                  <a:srgbClr val="333399"/>
                </a:solidFill>
              </a:rPr>
              <a:t>Describe post-secondary goals in two places in the IEP:</a:t>
            </a:r>
          </a:p>
          <a:p>
            <a:pPr lvl="1" eaLnBrk="1" hangingPunct="1"/>
            <a:r>
              <a:rPr lang="en-US" sz="3100" dirty="0" smtClean="0">
                <a:solidFill>
                  <a:srgbClr val="333399"/>
                </a:solidFill>
              </a:rPr>
              <a:t>Present Levels (Post-Secondary Transition bullet)</a:t>
            </a:r>
          </a:p>
          <a:p>
            <a:pPr lvl="1" eaLnBrk="1" hangingPunct="1"/>
            <a:r>
              <a:rPr lang="en-US" sz="3100" dirty="0" smtClean="0">
                <a:solidFill>
                  <a:srgbClr val="333399"/>
                </a:solidFill>
              </a:rPr>
              <a:t>Transition Grid</a:t>
            </a:r>
          </a:p>
          <a:p>
            <a:pPr eaLnBrk="1" hangingPunct="1"/>
            <a:endParaRPr lang="en-US" sz="2800" dirty="0" smtClean="0"/>
          </a:p>
          <a:p>
            <a:pPr eaLnBrk="1" hangingPunct="1"/>
            <a:r>
              <a:rPr lang="en-US" sz="3300" dirty="0" smtClean="0"/>
              <a:t>I</a:t>
            </a:r>
            <a:r>
              <a:rPr lang="en-US" sz="3100" dirty="0" smtClean="0"/>
              <a:t>f a post-secondary goal area is </a:t>
            </a:r>
            <a:r>
              <a:rPr lang="en-US" sz="3100" u="sng" dirty="0" smtClean="0"/>
              <a:t>not</a:t>
            </a:r>
            <a:r>
              <a:rPr lang="en-US" sz="3100" dirty="0" smtClean="0"/>
              <a:t> selected:</a:t>
            </a:r>
          </a:p>
          <a:p>
            <a:pPr lvl="1" eaLnBrk="1" hangingPunct="1"/>
            <a:r>
              <a:rPr lang="en-US" sz="3100" dirty="0" smtClean="0"/>
              <a:t>Present education levels must use data to document </a:t>
            </a:r>
            <a:r>
              <a:rPr lang="en-US" sz="3100" u="sng" dirty="0" smtClean="0"/>
              <a:t>why</a:t>
            </a:r>
            <a:r>
              <a:rPr lang="en-US" sz="3100" dirty="0" smtClean="0"/>
              <a:t>.</a:t>
            </a:r>
          </a:p>
          <a:p>
            <a:pPr lvl="1" eaLnBrk="1" hangingPunct="1"/>
            <a:r>
              <a:rPr lang="en-US" sz="3100" dirty="0" smtClean="0"/>
              <a:t>Use statement such as, </a:t>
            </a:r>
            <a:r>
              <a:rPr lang="en-US" sz="3100" i="1" dirty="0" smtClean="0">
                <a:solidFill>
                  <a:srgbClr val="C00000"/>
                </a:solidFill>
              </a:rPr>
              <a:t>“</a:t>
            </a:r>
            <a:r>
              <a:rPr lang="en-US" sz="3100" b="1" i="1" dirty="0" smtClean="0">
                <a:solidFill>
                  <a:srgbClr val="C00000"/>
                </a:solidFill>
              </a:rPr>
              <a:t>The IEP team has documented that a goal and services for this area is not needed at this time.”</a:t>
            </a:r>
            <a:endParaRPr lang="en-US" sz="3100" b="1" dirty="0" smtClean="0">
              <a:solidFill>
                <a:srgbClr val="C00000"/>
              </a:solidFill>
            </a:endParaRPr>
          </a:p>
          <a:p>
            <a:pPr lvl="1" eaLnBrk="1" hangingPunct="1"/>
            <a:r>
              <a:rPr lang="en-US" dirty="0" smtClean="0"/>
              <a:t>DO NOT write “N/A”, “none” or leave the goal area blank.</a:t>
            </a:r>
            <a:endParaRPr lang="en-US" sz="2800" dirty="0" smtClean="0"/>
          </a:p>
          <a:p>
            <a:pPr eaLnBrk="1" hangingPunct="1"/>
            <a:endParaRPr lang="en-US" sz="2800" dirty="0" smtClean="0"/>
          </a:p>
          <a:p>
            <a:pPr eaLnBrk="1" hangingPunct="1"/>
            <a:endParaRPr lang="en-US" dirty="0" smtClean="0"/>
          </a:p>
          <a:p>
            <a:pPr eaLnBrk="1" hangingPunct="1"/>
            <a:endParaRPr lang="en-US" dirty="0" smtClean="0"/>
          </a:p>
        </p:txBody>
      </p:sp>
      <p:sp>
        <p:nvSpPr>
          <p:cNvPr id="4608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32269C-A745-4937-AFB8-D523B757F19B}" type="slidenum">
              <a:rPr lang="en-US" smtClean="0"/>
              <a:pPr eaLnBrk="1" hangingPunct="1"/>
              <a:t>25</a:t>
            </a:fld>
            <a:endParaRPr lang="en-US" smtClean="0"/>
          </a:p>
        </p:txBody>
      </p:sp>
    </p:spTree>
    <p:extLst>
      <p:ext uri="{BB962C8B-B14F-4D97-AF65-F5344CB8AC3E}">
        <p14:creationId xmlns:p14="http://schemas.microsoft.com/office/powerpoint/2010/main" val="894308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274638"/>
            <a:ext cx="8382000" cy="715962"/>
          </a:xfrm>
        </p:spPr>
        <p:txBody>
          <a:bodyPr/>
          <a:lstStyle/>
          <a:p>
            <a:r>
              <a:rPr lang="en-US" smtClean="0"/>
              <a:t>Caroline’s Post-Secondary Goals</a:t>
            </a:r>
          </a:p>
        </p:txBody>
      </p:sp>
      <p:sp>
        <p:nvSpPr>
          <p:cNvPr id="8195" name="Content Placeholder 2"/>
          <p:cNvSpPr>
            <a:spLocks noGrp="1"/>
          </p:cNvSpPr>
          <p:nvPr>
            <p:ph idx="1"/>
          </p:nvPr>
        </p:nvSpPr>
        <p:spPr>
          <a:xfrm>
            <a:off x="304800" y="1676400"/>
            <a:ext cx="8048625" cy="4953000"/>
          </a:xfrm>
        </p:spPr>
        <p:txBody>
          <a:bodyPr/>
          <a:lstStyle/>
          <a:p>
            <a:r>
              <a:rPr lang="en-US" sz="2800" b="1" dirty="0" smtClean="0">
                <a:solidFill>
                  <a:srgbClr val="000099"/>
                </a:solidFill>
                <a:cs typeface="Arial" pitchFamily="34" charset="0"/>
              </a:rPr>
              <a:t>Post-secondary Education and Training Goal:</a:t>
            </a:r>
          </a:p>
          <a:p>
            <a:pPr lvl="1"/>
            <a:r>
              <a:rPr lang="en-US" i="1" dirty="0" smtClean="0">
                <a:solidFill>
                  <a:srgbClr val="000099"/>
                </a:solidFill>
                <a:cs typeface="Arial" pitchFamily="34" charset="0"/>
              </a:rPr>
              <a:t>Caroline  has a goal of enrolling in post-secondary training in the area of cosmetology or a related field.</a:t>
            </a:r>
          </a:p>
          <a:p>
            <a:r>
              <a:rPr lang="en-US" sz="2800" b="1" dirty="0" smtClean="0">
                <a:solidFill>
                  <a:srgbClr val="000099"/>
                </a:solidFill>
                <a:cs typeface="Arial" pitchFamily="34" charset="0"/>
              </a:rPr>
              <a:t>Employment Goal:</a:t>
            </a:r>
          </a:p>
          <a:p>
            <a:pPr lvl="1"/>
            <a:r>
              <a:rPr lang="en-US" i="1" dirty="0" smtClean="0">
                <a:solidFill>
                  <a:srgbClr val="000099"/>
                </a:solidFill>
                <a:cs typeface="Arial" pitchFamily="34" charset="0"/>
              </a:rPr>
              <a:t>Caroline has a goal of competitive employment in the area of cosmetology or a related field.</a:t>
            </a:r>
          </a:p>
          <a:p>
            <a:r>
              <a:rPr lang="en-US" sz="2800" b="1" dirty="0" smtClean="0">
                <a:solidFill>
                  <a:srgbClr val="000099"/>
                </a:solidFill>
                <a:cs typeface="Arial" pitchFamily="34" charset="0"/>
              </a:rPr>
              <a:t>Independent Living Goal:</a:t>
            </a:r>
          </a:p>
          <a:p>
            <a:pPr lvl="1"/>
            <a:r>
              <a:rPr lang="en-US" i="1" dirty="0" smtClean="0">
                <a:solidFill>
                  <a:srgbClr val="000099"/>
                </a:solidFill>
                <a:cs typeface="Arial" pitchFamily="34" charset="0"/>
              </a:rPr>
              <a:t>Caroline has  a goal  of living independently at some point after graduation.</a:t>
            </a:r>
            <a:endParaRPr lang="en-US" i="1" dirty="0" smtClean="0"/>
          </a:p>
        </p:txBody>
      </p:sp>
      <p:pic>
        <p:nvPicPr>
          <p:cNvPr id="8196" name="Picture 1" descr="C:\Documents and Settings\rnilles\Local Settings\Temporary Internet Files\Content.IE5\GLQY2BFF\MPj04387330000[1].jpg"/>
          <p:cNvPicPr>
            <a:picLocks noChangeAspect="1" noChangeArrowheads="1"/>
          </p:cNvPicPr>
          <p:nvPr/>
        </p:nvPicPr>
        <p:blipFill>
          <a:blip r:embed="rId3">
            <a:extLst>
              <a:ext uri="{28A0092B-C50C-407E-A947-70E740481C1C}">
                <a14:useLocalDpi xmlns:a14="http://schemas.microsoft.com/office/drawing/2010/main" val="0"/>
              </a:ext>
            </a:extLst>
          </a:blip>
          <a:srcRect t="-250" b="12750"/>
          <a:stretch>
            <a:fillRect/>
          </a:stretch>
        </p:blipFill>
        <p:spPr bwMode="auto">
          <a:xfrm>
            <a:off x="7981950" y="57150"/>
            <a:ext cx="116205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064621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260641"/>
            <a:ext cx="8229600" cy="563563"/>
          </a:xfrm>
        </p:spPr>
        <p:txBody>
          <a:bodyPr/>
          <a:lstStyle/>
          <a:p>
            <a:r>
              <a:rPr lang="en-US" sz="3400" dirty="0" smtClean="0">
                <a:solidFill>
                  <a:srgbClr val="000066"/>
                </a:solidFill>
              </a:rPr>
              <a:t>Shawna’s Post Secondary Goals</a:t>
            </a:r>
          </a:p>
        </p:txBody>
      </p:sp>
      <p:sp>
        <p:nvSpPr>
          <p:cNvPr id="3" name="Content Placeholder 2"/>
          <p:cNvSpPr>
            <a:spLocks noGrp="1"/>
          </p:cNvSpPr>
          <p:nvPr>
            <p:ph idx="1"/>
          </p:nvPr>
        </p:nvSpPr>
        <p:spPr>
          <a:xfrm>
            <a:off x="304800" y="1524000"/>
            <a:ext cx="8077200" cy="4830763"/>
          </a:xfrm>
        </p:spPr>
        <p:txBody>
          <a:bodyPr/>
          <a:lstStyle/>
          <a:p>
            <a:pPr>
              <a:defRPr/>
            </a:pPr>
            <a:r>
              <a:rPr lang="en-US" sz="2800" b="1" dirty="0" smtClean="0">
                <a:solidFill>
                  <a:srgbClr val="333399"/>
                </a:solidFill>
                <a:cs typeface="Times New Roman" pitchFamily="18" charset="0"/>
              </a:rPr>
              <a:t>Post-secondary Education and Training Goal: </a:t>
            </a:r>
          </a:p>
          <a:p>
            <a:pPr lvl="1">
              <a:defRPr/>
            </a:pPr>
            <a:r>
              <a:rPr lang="en-US" i="1" kern="1200" dirty="0" smtClean="0">
                <a:solidFill>
                  <a:srgbClr val="333399"/>
                </a:solidFill>
              </a:rPr>
              <a:t>Shawna has a goal of attending an employment training program.</a:t>
            </a:r>
            <a:endParaRPr lang="en-US" dirty="0" smtClean="0">
              <a:solidFill>
                <a:srgbClr val="333399"/>
              </a:solidFill>
              <a:cs typeface="Times New Roman" pitchFamily="18" charset="0"/>
            </a:endParaRPr>
          </a:p>
          <a:p>
            <a:pPr>
              <a:defRPr/>
            </a:pPr>
            <a:r>
              <a:rPr lang="en-US" sz="2800" b="1" dirty="0" smtClean="0">
                <a:solidFill>
                  <a:srgbClr val="333399"/>
                </a:solidFill>
                <a:cs typeface="Times New Roman" pitchFamily="18" charset="0"/>
              </a:rPr>
              <a:t>Employment Goal:</a:t>
            </a:r>
          </a:p>
          <a:p>
            <a:pPr lvl="1">
              <a:defRPr/>
            </a:pPr>
            <a:r>
              <a:rPr lang="en-US" i="1" kern="1200" dirty="0" smtClean="0">
                <a:solidFill>
                  <a:srgbClr val="333399"/>
                </a:solidFill>
              </a:rPr>
              <a:t>Shawna has a goal of employment in a clerical or related field.</a:t>
            </a:r>
            <a:endParaRPr lang="en-US" i="1" dirty="0" smtClean="0">
              <a:solidFill>
                <a:srgbClr val="333399"/>
              </a:solidFill>
              <a:cs typeface="Times New Roman" pitchFamily="18" charset="0"/>
            </a:endParaRPr>
          </a:p>
          <a:p>
            <a:pPr>
              <a:defRPr/>
            </a:pPr>
            <a:r>
              <a:rPr lang="en-US" sz="2800" b="1" dirty="0" smtClean="0">
                <a:solidFill>
                  <a:srgbClr val="333399"/>
                </a:solidFill>
                <a:ea typeface="Times New Roman" pitchFamily="18" charset="0"/>
                <a:cs typeface="Times" charset="0"/>
              </a:rPr>
              <a:t>Independent Living Goal:</a:t>
            </a:r>
          </a:p>
          <a:p>
            <a:pPr lvl="1">
              <a:defRPr/>
            </a:pPr>
            <a:r>
              <a:rPr lang="en-US" i="1" dirty="0" smtClean="0">
                <a:solidFill>
                  <a:srgbClr val="333399"/>
                </a:solidFill>
                <a:ea typeface="Times New Roman" pitchFamily="18" charset="0"/>
                <a:cs typeface="Times" charset="0"/>
              </a:rPr>
              <a:t>Shawna’s goal is to live in an apartment in the community and access community resources and programs with appropriate supports.</a:t>
            </a:r>
            <a:endParaRPr lang="en-US" sz="3200" i="1" dirty="0">
              <a:solidFill>
                <a:srgbClr val="333399"/>
              </a:solidFill>
            </a:endParaRPr>
          </a:p>
        </p:txBody>
      </p:sp>
      <p:pic>
        <p:nvPicPr>
          <p:cNvPr id="13316" name="Picture 8" descr="C:\Documents and Settings\rnilles\Local Settings\Temporary Internet Files\Content.IE5\EMBSQDN6\MPj04395000000[1].jpg"/>
          <p:cNvPicPr>
            <a:picLocks noChangeAspect="1" noChangeArrowheads="1"/>
          </p:cNvPicPr>
          <p:nvPr/>
        </p:nvPicPr>
        <p:blipFill>
          <a:blip r:embed="rId2" cstate="print">
            <a:extLst>
              <a:ext uri="{28A0092B-C50C-407E-A947-70E740481C1C}">
                <a14:useLocalDpi xmlns:a14="http://schemas.microsoft.com/office/drawing/2010/main" val="0"/>
              </a:ext>
            </a:extLst>
          </a:blip>
          <a:srcRect l="29762" t="11769" r="35715" b="31715"/>
          <a:stretch>
            <a:fillRect/>
          </a:stretch>
        </p:blipFill>
        <p:spPr bwMode="auto">
          <a:xfrm>
            <a:off x="7620000" y="152400"/>
            <a:ext cx="1258888" cy="147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93121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228600" y="274638"/>
            <a:ext cx="8458200" cy="639762"/>
          </a:xfrm>
        </p:spPr>
        <p:txBody>
          <a:bodyPr/>
          <a:lstStyle/>
          <a:p>
            <a:r>
              <a:rPr lang="en-US" sz="2800" dirty="0" smtClean="0"/>
              <a:t>What happens when students have “unrealistic” goals?</a:t>
            </a:r>
          </a:p>
        </p:txBody>
      </p:sp>
      <p:sp>
        <p:nvSpPr>
          <p:cNvPr id="48131" name="Content Placeholder 2"/>
          <p:cNvSpPr>
            <a:spLocks noGrp="1"/>
          </p:cNvSpPr>
          <p:nvPr>
            <p:ph idx="1"/>
          </p:nvPr>
        </p:nvSpPr>
        <p:spPr>
          <a:xfrm>
            <a:off x="304800" y="1219200"/>
            <a:ext cx="8382000" cy="4724400"/>
          </a:xfrm>
        </p:spPr>
        <p:txBody>
          <a:bodyPr/>
          <a:lstStyle/>
          <a:p>
            <a:r>
              <a:rPr lang="en-US" sz="2400" dirty="0" smtClean="0"/>
              <a:t>Use ongoing assessment, exploration, and experiences to work through “unrealistic” goals.</a:t>
            </a:r>
          </a:p>
          <a:p>
            <a:r>
              <a:rPr lang="en-US" sz="2400" dirty="0" smtClean="0"/>
              <a:t>Help students learn about requirements needed for their goals</a:t>
            </a:r>
          </a:p>
          <a:p>
            <a:r>
              <a:rPr lang="en-US" sz="2400" dirty="0" smtClean="0"/>
              <a:t>Further exploration may indicate, for example:</a:t>
            </a:r>
          </a:p>
          <a:p>
            <a:pPr lvl="1"/>
            <a:r>
              <a:rPr lang="en-US" sz="2400" dirty="0" smtClean="0"/>
              <a:t>Student who wants to be a veterinarian may actually have interest in a “helping” role.</a:t>
            </a:r>
          </a:p>
          <a:p>
            <a:pPr lvl="1"/>
            <a:r>
              <a:rPr lang="en-US" sz="2400" dirty="0" smtClean="0"/>
              <a:t>Student who wants to be a pilot may have an interest in settings near air transport.</a:t>
            </a:r>
          </a:p>
          <a:p>
            <a:pPr lvl="1"/>
            <a:r>
              <a:rPr lang="en-US" sz="2400" dirty="0" smtClean="0"/>
              <a:t>Student interested in professional sports career may actually be interested in working with sporting  goods or with people.</a:t>
            </a:r>
            <a:endParaRPr lang="en-US" dirty="0" smtClean="0"/>
          </a:p>
          <a:p>
            <a:r>
              <a:rPr lang="en-US" sz="2400" dirty="0" smtClean="0"/>
              <a:t>Note: If </a:t>
            </a:r>
            <a:r>
              <a:rPr lang="en-US" sz="2400" dirty="0"/>
              <a:t>there are discrepancies within the team regarding post-secondary goals, address in present education levels.</a:t>
            </a:r>
            <a:endParaRPr lang="en-US" sz="2400" dirty="0" smtClean="0"/>
          </a:p>
        </p:txBody>
      </p:sp>
      <p:sp>
        <p:nvSpPr>
          <p:cNvPr id="48132" name="Slide Number Placeholder 3"/>
          <p:cNvSpPr>
            <a:spLocks noGrp="1"/>
          </p:cNvSpPr>
          <p:nvPr>
            <p:ph type="sldNum" sz="quarter" idx="12"/>
          </p:nvPr>
        </p:nvSpPr>
        <p:spPr>
          <a:xfrm>
            <a:off x="7924800" y="6366510"/>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136065B-E12D-4EF5-ACF9-0C49F8B288B6}" type="slidenum">
              <a:rPr lang="en-US" smtClean="0"/>
              <a:pPr eaLnBrk="1" hangingPunct="1"/>
              <a:t>28</a:t>
            </a:fld>
            <a:endParaRPr lang="en-US" dirty="0" smtClean="0"/>
          </a:p>
        </p:txBody>
      </p:sp>
    </p:spTree>
    <p:extLst>
      <p:ext uri="{BB962C8B-B14F-4D97-AF65-F5344CB8AC3E}">
        <p14:creationId xmlns:p14="http://schemas.microsoft.com/office/powerpoint/2010/main" val="143207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a:xfrm>
            <a:off x="0" y="274638"/>
            <a:ext cx="9144000" cy="639762"/>
          </a:xfrm>
        </p:spPr>
        <p:txBody>
          <a:bodyPr/>
          <a:lstStyle/>
          <a:p>
            <a:pPr eaLnBrk="1" hangingPunct="1"/>
            <a:r>
              <a:rPr lang="en-US" sz="3200" dirty="0" smtClean="0"/>
              <a:t>Post Secondary Education/Training Goals: </a:t>
            </a:r>
            <a:br>
              <a:rPr lang="en-US" sz="3200" dirty="0" smtClean="0"/>
            </a:br>
            <a:r>
              <a:rPr lang="en-US" sz="3200" dirty="0" smtClean="0"/>
              <a:t>Example Statements</a:t>
            </a:r>
            <a:endParaRPr lang="en-US" dirty="0" smtClean="0"/>
          </a:p>
        </p:txBody>
      </p:sp>
      <p:sp>
        <p:nvSpPr>
          <p:cNvPr id="35843" name="Content Placeholder 5"/>
          <p:cNvSpPr>
            <a:spLocks noGrp="1"/>
          </p:cNvSpPr>
          <p:nvPr>
            <p:ph idx="1"/>
          </p:nvPr>
        </p:nvSpPr>
        <p:spPr>
          <a:xfrm>
            <a:off x="304800" y="1219200"/>
            <a:ext cx="8382000" cy="5257800"/>
          </a:xfrm>
        </p:spPr>
        <p:txBody>
          <a:bodyPr/>
          <a:lstStyle/>
          <a:p>
            <a:pPr eaLnBrk="1" hangingPunct="1">
              <a:defRPr/>
            </a:pPr>
            <a:r>
              <a:rPr lang="en-US" sz="2800" kern="1200" dirty="0" smtClean="0">
                <a:solidFill>
                  <a:srgbClr val="333399"/>
                </a:solidFill>
              </a:rPr>
              <a:t>Bryan plans to attend a two year technical program.</a:t>
            </a:r>
          </a:p>
          <a:p>
            <a:pPr eaLnBrk="1" hangingPunct="1">
              <a:defRPr/>
            </a:pPr>
            <a:r>
              <a:rPr lang="en-US" sz="2800" dirty="0" err="1" smtClean="0">
                <a:solidFill>
                  <a:srgbClr val="333399"/>
                </a:solidFill>
              </a:rPr>
              <a:t>LeToyia’s</a:t>
            </a:r>
            <a:r>
              <a:rPr lang="en-US" sz="2800" dirty="0" smtClean="0">
                <a:solidFill>
                  <a:srgbClr val="333399"/>
                </a:solidFill>
              </a:rPr>
              <a:t> goal is to attend a four year college to pursue her </a:t>
            </a:r>
            <a:r>
              <a:rPr lang="en-US" sz="2800" dirty="0" smtClean="0"/>
              <a:t>interest in working with persons with hearing loss.  </a:t>
            </a:r>
          </a:p>
          <a:p>
            <a:pPr eaLnBrk="1" hangingPunct="1">
              <a:defRPr/>
            </a:pPr>
            <a:r>
              <a:rPr lang="en-US" sz="2800" dirty="0" smtClean="0"/>
              <a:t>Vicky’s goal is to attend an employment training program for food service.</a:t>
            </a:r>
          </a:p>
          <a:p>
            <a:pPr eaLnBrk="1" hangingPunct="1">
              <a:defRPr/>
            </a:pPr>
            <a:r>
              <a:rPr lang="en-US" sz="2800" dirty="0" smtClean="0"/>
              <a:t>Kris plans to attend a nursing school.</a:t>
            </a:r>
          </a:p>
          <a:p>
            <a:pPr eaLnBrk="1" hangingPunct="1">
              <a:defRPr/>
            </a:pPr>
            <a:r>
              <a:rPr lang="en-US" sz="2800" dirty="0" smtClean="0"/>
              <a:t>Fred’s goal is to attend an adult training facility.</a:t>
            </a:r>
          </a:p>
          <a:p>
            <a:pPr eaLnBrk="1" hangingPunct="1">
              <a:defRPr/>
            </a:pPr>
            <a:r>
              <a:rPr lang="en-US" sz="2800" dirty="0" smtClean="0"/>
              <a:t>Ron plans to have on-the-job training.</a:t>
            </a:r>
          </a:p>
          <a:p>
            <a:pPr eaLnBrk="1" hangingPunct="1">
              <a:defRPr/>
            </a:pPr>
            <a:r>
              <a:rPr lang="en-US" sz="2400" b="1" i="1" dirty="0" smtClean="0">
                <a:solidFill>
                  <a:srgbClr val="C00000"/>
                </a:solidFill>
              </a:rPr>
              <a:t>Or, The IEP team has documented that a goal and related services/activities for this area is not needed at this time.</a:t>
            </a:r>
            <a:endParaRPr lang="en-US" sz="2400" b="1" i="1" kern="1200" dirty="0" smtClean="0">
              <a:solidFill>
                <a:srgbClr val="C00000"/>
              </a:solidFill>
            </a:endParaRPr>
          </a:p>
          <a:p>
            <a:pPr eaLnBrk="1" hangingPunct="1">
              <a:defRPr/>
            </a:pPr>
            <a:endParaRPr lang="en-US" sz="2800" dirty="0" smtClean="0">
              <a:solidFill>
                <a:srgbClr val="333399"/>
              </a:solidFill>
            </a:endParaRPr>
          </a:p>
        </p:txBody>
      </p:sp>
      <p:sp>
        <p:nvSpPr>
          <p:cNvPr id="38916" name="Slide Number Placeholder 3"/>
          <p:cNvSpPr>
            <a:spLocks noGrp="1"/>
          </p:cNvSpPr>
          <p:nvPr>
            <p:ph type="sldNum" sz="quarter" idx="12"/>
          </p:nvPr>
        </p:nvSpPr>
        <p:spPr>
          <a:xfrm>
            <a:off x="7086600" y="6356350"/>
            <a:ext cx="1600200" cy="273050"/>
          </a:xfrm>
          <a:noFill/>
        </p:spPr>
        <p:txBody>
          <a:bodyPr/>
          <a:lstStyle/>
          <a:p>
            <a:fld id="{60643BCD-7B7E-4643-974F-1DF8EF4B8C0E}" type="slidenum">
              <a:rPr lang="en-US" smtClean="0">
                <a:latin typeface="Arial" pitchFamily="34" charset="0"/>
              </a:rPr>
              <a:pPr/>
              <a:t>29</a:t>
            </a:fld>
            <a:endParaRPr lang="en-US" smtClean="0">
              <a:latin typeface="Arial" pitchFamily="34" charset="0"/>
            </a:endParaRPr>
          </a:p>
        </p:txBody>
      </p:sp>
    </p:spTree>
    <p:extLst>
      <p:ext uri="{BB962C8B-B14F-4D97-AF65-F5344CB8AC3E}">
        <p14:creationId xmlns:p14="http://schemas.microsoft.com/office/powerpoint/2010/main" val="3394351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685800" y="0"/>
            <a:ext cx="7772400" cy="914400"/>
          </a:xfrm>
        </p:spPr>
        <p:txBody>
          <a:bodyPr lIns="90487" tIns="44450" rIns="90487" bIns="44450"/>
          <a:lstStyle/>
          <a:p>
            <a:pPr eaLnBrk="1" hangingPunct="1"/>
            <a:r>
              <a:rPr lang="en-US" sz="3200" b="1" dirty="0" smtClean="0"/>
              <a:t>A Process for Addressing Transition</a:t>
            </a:r>
            <a:r>
              <a:rPr lang="en-US" b="1" dirty="0" smtClean="0"/>
              <a:t> </a:t>
            </a:r>
          </a:p>
        </p:txBody>
      </p:sp>
      <p:sp>
        <p:nvSpPr>
          <p:cNvPr id="24579" name="Rectangle 5"/>
          <p:cNvSpPr>
            <a:spLocks noGrp="1" noChangeArrowheads="1"/>
          </p:cNvSpPr>
          <p:nvPr>
            <p:ph idx="1"/>
          </p:nvPr>
        </p:nvSpPr>
        <p:spPr>
          <a:xfrm>
            <a:off x="228600" y="1295400"/>
            <a:ext cx="8686800" cy="5257800"/>
          </a:xfrm>
        </p:spPr>
        <p:txBody>
          <a:bodyPr lIns="90487" tIns="44450" rIns="90487" bIns="44450" rtlCol="0">
            <a:normAutofit lnSpcReduction="10000"/>
          </a:bodyPr>
          <a:lstStyle/>
          <a:p>
            <a:pPr marL="57150" indent="0" eaLnBrk="1" fontAlgn="auto" hangingPunct="1">
              <a:spcBef>
                <a:spcPts val="0"/>
              </a:spcBef>
              <a:spcAft>
                <a:spcPts val="0"/>
              </a:spcAft>
              <a:buClr>
                <a:schemeClr val="tx1"/>
              </a:buClr>
              <a:buFont typeface="Wingdings 2" pitchFamily="18" charset="2"/>
              <a:buNone/>
              <a:defRPr/>
            </a:pPr>
            <a:r>
              <a:rPr lang="en-US" sz="2400" b="1" dirty="0" smtClean="0">
                <a:solidFill>
                  <a:srgbClr val="C00000"/>
                </a:solidFill>
              </a:rPr>
              <a:t>Step One:</a:t>
            </a:r>
            <a:r>
              <a:rPr lang="en-US" sz="2400" dirty="0" smtClean="0">
                <a:solidFill>
                  <a:srgbClr val="C00000"/>
                </a:solidFill>
              </a:rPr>
              <a:t>  	Use assessment to identify the student’s post-			secondary desired goals or vision.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solidFill>
                  <a:srgbClr val="C00000"/>
                </a:solidFill>
              </a:rPr>
              <a:t>Step Two:</a:t>
            </a:r>
            <a:r>
              <a:rPr lang="en-US" sz="2400" dirty="0" smtClean="0">
                <a:solidFill>
                  <a:srgbClr val="C00000"/>
                </a:solidFill>
              </a:rPr>
              <a:t>  	Describe the student’s Present Levels of 				Academic Achievement / Functional Performance 			(PLAAFP), embedding Assessment data</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Three</a:t>
            </a:r>
            <a:r>
              <a:rPr lang="en-US" sz="2400" dirty="0" smtClean="0"/>
              <a:t>: 	Establish Transition Team partnerships</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Four:  	</a:t>
            </a:r>
            <a:r>
              <a:rPr lang="en-US" sz="2400" dirty="0" smtClean="0"/>
              <a:t>Design a Transition Plan that includes courses 			of study and Services/Activities (transition grid)</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Five:  	</a:t>
            </a:r>
            <a:r>
              <a:rPr lang="en-US" sz="2400" dirty="0" smtClean="0"/>
              <a:t>Determine Measurable Annual Goals that address 			skill deficits and lead to post-secondary goals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Six:</a:t>
            </a:r>
            <a:r>
              <a:rPr lang="en-US" sz="2400" dirty="0" smtClean="0"/>
              <a:t>	Monitor progress and adjust instruction based on 			data</a:t>
            </a:r>
          </a:p>
          <a:p>
            <a:pPr marL="365760" indent="-283464" eaLnBrk="1" fontAlgn="auto" hangingPunct="1">
              <a:lnSpc>
                <a:spcPct val="120000"/>
              </a:lnSpc>
              <a:spcAft>
                <a:spcPts val="0"/>
              </a:spcAft>
              <a:buClr>
                <a:schemeClr val="tx1"/>
              </a:buClr>
              <a:buFont typeface="Wingdings" pitchFamily="2" charset="2"/>
              <a:buNone/>
              <a:defRPr/>
            </a:pPr>
            <a:endParaRPr lang="en-US" sz="2400" b="1" dirty="0" smtClean="0"/>
          </a:p>
          <a:p>
            <a:pPr marL="365760" indent="-283464" eaLnBrk="1" fontAlgn="auto" hangingPunct="1">
              <a:lnSpc>
                <a:spcPct val="90000"/>
              </a:lnSpc>
              <a:spcAft>
                <a:spcPts val="0"/>
              </a:spcAft>
              <a:buFont typeface="Wingdings 2"/>
              <a:buChar char=""/>
              <a:defRPr/>
            </a:pPr>
            <a:endParaRPr lang="en-US" sz="2800" dirty="0" smtClean="0"/>
          </a:p>
        </p:txBody>
      </p:sp>
      <p:sp>
        <p:nvSpPr>
          <p:cNvPr id="27652" name="Slide Number Placeholder 5"/>
          <p:cNvSpPr>
            <a:spLocks noGrp="1"/>
          </p:cNvSpPr>
          <p:nvPr>
            <p:ph type="sldNum" sz="quarter" idx="12"/>
          </p:nvPr>
        </p:nvSpPr>
        <p:spPr>
          <a:xfrm>
            <a:off x="8153400" y="6248399"/>
            <a:ext cx="5334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3</a:t>
            </a:fld>
            <a:endParaRPr lang="en-US" dirty="0" smtClean="0"/>
          </a:p>
        </p:txBody>
      </p:sp>
      <p:sp>
        <p:nvSpPr>
          <p:cNvPr id="27653"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dirty="0">
              <a:latin typeface="Calibri" pitchFamily="34" charset="0"/>
            </a:endParaRPr>
          </a:p>
        </p:txBody>
      </p:sp>
      <p:sp>
        <p:nvSpPr>
          <p:cNvPr id="2" name="Oval 1"/>
          <p:cNvSpPr/>
          <p:nvPr/>
        </p:nvSpPr>
        <p:spPr>
          <a:xfrm>
            <a:off x="0" y="533400"/>
            <a:ext cx="9067800" cy="2971800"/>
          </a:xfrm>
          <a:prstGeom prst="ellipse">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654"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dirty="0">
              <a:latin typeface="Calibri" pitchFamily="34" charset="0"/>
            </a:endParaRPr>
          </a:p>
        </p:txBody>
      </p:sp>
    </p:spTree>
    <p:extLst>
      <p:ext uri="{BB962C8B-B14F-4D97-AF65-F5344CB8AC3E}">
        <p14:creationId xmlns:p14="http://schemas.microsoft.com/office/powerpoint/2010/main" val="4145388087"/>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4"/>
          <p:cNvSpPr>
            <a:spLocks noGrp="1"/>
          </p:cNvSpPr>
          <p:nvPr>
            <p:ph type="title"/>
          </p:nvPr>
        </p:nvSpPr>
        <p:spPr>
          <a:xfrm>
            <a:off x="228600" y="228600"/>
            <a:ext cx="8610600" cy="838200"/>
          </a:xfrm>
        </p:spPr>
        <p:txBody>
          <a:bodyPr/>
          <a:lstStyle/>
          <a:p>
            <a:pPr algn="ctr" eaLnBrk="1" hangingPunct="1"/>
            <a:r>
              <a:rPr lang="en-US" sz="3600" b="1" dirty="0" smtClean="0"/>
              <a:t> </a:t>
            </a:r>
            <a:r>
              <a:rPr lang="en-US" sz="3600" dirty="0" smtClean="0"/>
              <a:t>Employment Goals: Example Statements</a:t>
            </a:r>
          </a:p>
        </p:txBody>
      </p:sp>
      <p:sp>
        <p:nvSpPr>
          <p:cNvPr id="40963" name="Slide Number Placeholder 3"/>
          <p:cNvSpPr>
            <a:spLocks noGrp="1"/>
          </p:cNvSpPr>
          <p:nvPr>
            <p:ph type="sldNum" sz="quarter" idx="12"/>
          </p:nvPr>
        </p:nvSpPr>
        <p:spPr>
          <a:xfrm>
            <a:off x="8534400" y="6172200"/>
            <a:ext cx="381000" cy="476250"/>
          </a:xfrm>
          <a:noFill/>
        </p:spPr>
        <p:txBody>
          <a:bodyPr/>
          <a:lstStyle/>
          <a:p>
            <a:fld id="{14E1CE78-47C7-4D90-96E3-BCF4A22B0150}" type="slidenum">
              <a:rPr lang="en-US" smtClean="0">
                <a:latin typeface="Arial" pitchFamily="34" charset="0"/>
              </a:rPr>
              <a:pPr/>
              <a:t>30</a:t>
            </a:fld>
            <a:endParaRPr lang="en-US" smtClean="0">
              <a:latin typeface="Arial" pitchFamily="34" charset="0"/>
            </a:endParaRPr>
          </a:p>
        </p:txBody>
      </p:sp>
      <p:sp>
        <p:nvSpPr>
          <p:cNvPr id="41988" name="Content Placeholder 5"/>
          <p:cNvSpPr>
            <a:spLocks noGrp="1"/>
          </p:cNvSpPr>
          <p:nvPr>
            <p:ph idx="4294967295"/>
          </p:nvPr>
        </p:nvSpPr>
        <p:spPr>
          <a:xfrm>
            <a:off x="228600" y="1143000"/>
            <a:ext cx="8686800" cy="5334000"/>
          </a:xfrm>
        </p:spPr>
        <p:txBody>
          <a:bodyPr/>
          <a:lstStyle/>
          <a:p>
            <a:pPr marL="347472" indent="-347472" eaLnBrk="1" hangingPunct="1">
              <a:spcBef>
                <a:spcPct val="0"/>
              </a:spcBef>
              <a:spcAft>
                <a:spcPts val="600"/>
              </a:spcAft>
              <a:defRPr/>
            </a:pPr>
            <a:r>
              <a:rPr lang="en-US" sz="2400" kern="1200" dirty="0" smtClean="0">
                <a:solidFill>
                  <a:srgbClr val="333399"/>
                </a:solidFill>
              </a:rPr>
              <a:t>Jessie has a goal of working in the travel industry.</a:t>
            </a:r>
            <a:endParaRPr lang="en-US" sz="2400" dirty="0" smtClean="0">
              <a:solidFill>
                <a:srgbClr val="333399"/>
              </a:solidFill>
            </a:endParaRPr>
          </a:p>
          <a:p>
            <a:pPr marL="347472" indent="-347472" eaLnBrk="1" hangingPunct="1">
              <a:spcBef>
                <a:spcPct val="0"/>
              </a:spcBef>
              <a:spcAft>
                <a:spcPts val="600"/>
              </a:spcAft>
              <a:defRPr/>
            </a:pPr>
            <a:r>
              <a:rPr lang="en-US" sz="2400" dirty="0" smtClean="0"/>
              <a:t>Steve plans to seek competitive employment possibly in the trucking industry.</a:t>
            </a:r>
          </a:p>
          <a:p>
            <a:pPr marL="347472" indent="-347472" eaLnBrk="1" hangingPunct="1">
              <a:spcBef>
                <a:spcPct val="0"/>
              </a:spcBef>
              <a:spcAft>
                <a:spcPts val="600"/>
              </a:spcAft>
              <a:defRPr/>
            </a:pPr>
            <a:r>
              <a:rPr lang="en-US" sz="2400" dirty="0" smtClean="0"/>
              <a:t>Andre plans to seek employment in Video Production after  graduation from college.</a:t>
            </a:r>
          </a:p>
          <a:p>
            <a:pPr marL="347472" indent="-347472" eaLnBrk="1" hangingPunct="1">
              <a:spcBef>
                <a:spcPct val="0"/>
              </a:spcBef>
              <a:spcAft>
                <a:spcPts val="600"/>
              </a:spcAft>
              <a:defRPr/>
            </a:pPr>
            <a:r>
              <a:rPr lang="en-US" sz="2400" dirty="0" smtClean="0"/>
              <a:t>Cindy has a goal of supported employment, possibly in the area of food service.</a:t>
            </a:r>
          </a:p>
          <a:p>
            <a:pPr marL="347472" indent="-347472" eaLnBrk="1" hangingPunct="1">
              <a:spcBef>
                <a:spcPct val="0"/>
              </a:spcBef>
              <a:spcAft>
                <a:spcPts val="600"/>
              </a:spcAft>
              <a:defRPr/>
            </a:pPr>
            <a:r>
              <a:rPr lang="en-US" sz="2400" dirty="0" smtClean="0"/>
              <a:t>Lee plans to enlist in the Army after High School.</a:t>
            </a:r>
          </a:p>
          <a:p>
            <a:pPr marL="347472" indent="-347472" eaLnBrk="1" hangingPunct="1">
              <a:spcBef>
                <a:spcPct val="0"/>
              </a:spcBef>
              <a:spcAft>
                <a:spcPts val="600"/>
              </a:spcAft>
              <a:defRPr/>
            </a:pPr>
            <a:r>
              <a:rPr lang="en-US" sz="2400" dirty="0" smtClean="0"/>
              <a:t>Mark’s goal is to work with computers after graduation.</a:t>
            </a:r>
            <a:endParaRPr lang="en-US" sz="2400" i="1" dirty="0" smtClean="0">
              <a:solidFill>
                <a:srgbClr val="C00000"/>
              </a:solidFill>
            </a:endParaRPr>
          </a:p>
          <a:p>
            <a:pPr marL="347472" indent="-347472" eaLnBrk="1" hangingPunct="1">
              <a:spcBef>
                <a:spcPct val="0"/>
              </a:spcBef>
              <a:spcAft>
                <a:spcPts val="600"/>
              </a:spcAft>
              <a:defRPr/>
            </a:pPr>
            <a:r>
              <a:rPr lang="en-US" sz="2400" i="1" dirty="0" smtClean="0">
                <a:solidFill>
                  <a:srgbClr val="C00000"/>
                </a:solidFill>
              </a:rPr>
              <a:t>Or, The IEP team has documented that, given her intense medical and cognitive challenges,  a goal and related services/activities for employment are not appropriate for Diane at this time.</a:t>
            </a:r>
          </a:p>
          <a:p>
            <a:pPr lvl="1" eaLnBrk="1" hangingPunct="1">
              <a:defRPr/>
            </a:pPr>
            <a:endParaRPr lang="en-US" dirty="0" smtClean="0"/>
          </a:p>
          <a:p>
            <a:pPr lvl="1" eaLnBrk="1" hangingPunct="1">
              <a:defRPr/>
            </a:pPr>
            <a:endParaRPr lang="en-US" dirty="0" smtClean="0"/>
          </a:p>
          <a:p>
            <a:pPr lvl="1" eaLnBrk="1" hangingPunct="1">
              <a:defRPr/>
            </a:pPr>
            <a:endParaRPr lang="en-US" dirty="0" smtClean="0"/>
          </a:p>
        </p:txBody>
      </p:sp>
    </p:spTree>
    <p:extLst>
      <p:ext uri="{BB962C8B-B14F-4D97-AF65-F5344CB8AC3E}">
        <p14:creationId xmlns:p14="http://schemas.microsoft.com/office/powerpoint/2010/main" val="2908926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p:cNvSpPr>
          <p:nvPr>
            <p:ph type="title"/>
          </p:nvPr>
        </p:nvSpPr>
        <p:spPr>
          <a:xfrm>
            <a:off x="0" y="228600"/>
            <a:ext cx="8839200" cy="685800"/>
          </a:xfrm>
        </p:spPr>
        <p:txBody>
          <a:bodyPr/>
          <a:lstStyle/>
          <a:p>
            <a:pPr eaLnBrk="1" hangingPunct="1"/>
            <a:r>
              <a:rPr lang="en-US" sz="3200" dirty="0" smtClean="0"/>
              <a:t>Independent Living: Example Statements  </a:t>
            </a:r>
            <a:endParaRPr lang="en-US" dirty="0" smtClean="0"/>
          </a:p>
        </p:txBody>
      </p:sp>
      <p:sp>
        <p:nvSpPr>
          <p:cNvPr id="37891" name="Content Placeholder 5"/>
          <p:cNvSpPr>
            <a:spLocks noGrp="1"/>
          </p:cNvSpPr>
          <p:nvPr>
            <p:ph idx="1"/>
          </p:nvPr>
        </p:nvSpPr>
        <p:spPr>
          <a:xfrm>
            <a:off x="304800" y="1143000"/>
            <a:ext cx="8839200" cy="5715000"/>
          </a:xfrm>
          <a:solidFill>
            <a:schemeClr val="bg1"/>
          </a:solidFill>
        </p:spPr>
        <p:txBody>
          <a:bodyPr>
            <a:normAutofit fontScale="92500" lnSpcReduction="10000"/>
          </a:bodyPr>
          <a:lstStyle/>
          <a:p>
            <a:pPr marL="347472" indent="-347472" eaLnBrk="1" hangingPunct="1">
              <a:buFontTx/>
              <a:buNone/>
              <a:defRPr/>
            </a:pPr>
            <a:r>
              <a:rPr lang="en-US" sz="3000" b="1" dirty="0" smtClean="0">
                <a:solidFill>
                  <a:srgbClr val="C00000"/>
                </a:solidFill>
              </a:rPr>
              <a:t>For students who are anticipated to need services:</a:t>
            </a:r>
          </a:p>
          <a:p>
            <a:pPr marL="347472" indent="-347472" eaLnBrk="1" hangingPunct="1">
              <a:buFont typeface="Arial" pitchFamily="34" charset="0"/>
              <a:buChar char="•"/>
              <a:defRPr/>
            </a:pPr>
            <a:r>
              <a:rPr lang="en-US" sz="3000" i="1" dirty="0" smtClean="0">
                <a:solidFill>
                  <a:srgbClr val="333399"/>
                </a:solidFill>
              </a:rPr>
              <a:t>Caroline’s goal is to live independently. </a:t>
            </a:r>
            <a:r>
              <a:rPr lang="en-US" sz="3000" i="1" dirty="0" smtClean="0">
                <a:solidFill>
                  <a:srgbClr val="C00000"/>
                </a:solidFill>
              </a:rPr>
              <a:t>(will need services)</a:t>
            </a:r>
          </a:p>
          <a:p>
            <a:pPr marL="347472" indent="-347472" eaLnBrk="1" hangingPunct="1">
              <a:buFont typeface="Arial" pitchFamily="34" charset="0"/>
              <a:buChar char="•"/>
              <a:defRPr/>
            </a:pPr>
            <a:r>
              <a:rPr lang="en-US" sz="3000" i="1" dirty="0" smtClean="0"/>
              <a:t>Zack’s goal is to live with his family.  He will need supports to access community resources</a:t>
            </a:r>
            <a:r>
              <a:rPr lang="en-US" sz="3000" b="1" i="1" dirty="0" smtClean="0"/>
              <a:t>.</a:t>
            </a:r>
            <a:endParaRPr lang="en-US" sz="3000" i="1" dirty="0" smtClean="0"/>
          </a:p>
          <a:p>
            <a:pPr marL="347472" indent="-347472" eaLnBrk="1" hangingPunct="1">
              <a:buFont typeface="Arial" pitchFamily="34" charset="0"/>
              <a:buChar char="•"/>
              <a:defRPr/>
            </a:pPr>
            <a:r>
              <a:rPr lang="en-US" sz="3000" i="1" dirty="0" smtClean="0"/>
              <a:t>Jill’s goal is to live in an supported apartment, and to access community resources and programs with supports.</a:t>
            </a:r>
          </a:p>
          <a:p>
            <a:pPr marL="0" indent="0">
              <a:buNone/>
            </a:pPr>
            <a:endParaRPr lang="en-US" sz="3300" b="1" dirty="0" smtClean="0">
              <a:solidFill>
                <a:srgbClr val="C00000"/>
              </a:solidFill>
            </a:endParaRPr>
          </a:p>
          <a:p>
            <a:pPr marL="0" indent="0">
              <a:buNone/>
            </a:pPr>
            <a:r>
              <a:rPr lang="en-US" sz="3000" b="1" dirty="0" smtClean="0">
                <a:solidFill>
                  <a:srgbClr val="C00000"/>
                </a:solidFill>
              </a:rPr>
              <a:t>For </a:t>
            </a:r>
            <a:r>
              <a:rPr lang="en-US" sz="3000" b="1" dirty="0">
                <a:solidFill>
                  <a:srgbClr val="C00000"/>
                </a:solidFill>
              </a:rPr>
              <a:t>students </a:t>
            </a:r>
            <a:r>
              <a:rPr lang="en-US" sz="3000" b="1" dirty="0" smtClean="0">
                <a:solidFill>
                  <a:srgbClr val="C00000"/>
                </a:solidFill>
              </a:rPr>
              <a:t>are NOT anticipated to need services (based on data):</a:t>
            </a:r>
            <a:endParaRPr lang="en-US" sz="3000" dirty="0" smtClean="0">
              <a:solidFill>
                <a:srgbClr val="000099"/>
              </a:solidFill>
            </a:endParaRPr>
          </a:p>
          <a:p>
            <a:r>
              <a:rPr lang="en-US" sz="3000" i="1" dirty="0" smtClean="0">
                <a:solidFill>
                  <a:srgbClr val="000099"/>
                </a:solidFill>
              </a:rPr>
              <a:t>Jeff’s goal is to live on his own once he has established employment. </a:t>
            </a:r>
            <a:r>
              <a:rPr lang="en-US" sz="3000" i="1" dirty="0">
                <a:solidFill>
                  <a:srgbClr val="000099"/>
                </a:solidFill>
              </a:rPr>
              <a:t> </a:t>
            </a:r>
            <a:r>
              <a:rPr lang="en-US" sz="3000" i="1" dirty="0" smtClean="0">
                <a:solidFill>
                  <a:srgbClr val="000099"/>
                </a:solidFill>
              </a:rPr>
              <a:t>Based on data, the IEP </a:t>
            </a:r>
            <a:r>
              <a:rPr lang="en-US" sz="3000" i="1" dirty="0">
                <a:solidFill>
                  <a:srgbClr val="000099"/>
                </a:solidFill>
              </a:rPr>
              <a:t>team has determined that </a:t>
            </a:r>
            <a:r>
              <a:rPr lang="en-US" sz="3000" i="1" dirty="0" smtClean="0">
                <a:solidFill>
                  <a:srgbClr val="000099"/>
                </a:solidFill>
              </a:rPr>
              <a:t>a goal and services for the Independent Living area are not </a:t>
            </a:r>
            <a:r>
              <a:rPr lang="en-US" sz="3000" i="1" dirty="0">
                <a:solidFill>
                  <a:srgbClr val="000099"/>
                </a:solidFill>
              </a:rPr>
              <a:t>needed </a:t>
            </a:r>
            <a:r>
              <a:rPr lang="en-US" sz="3000" i="1" dirty="0" smtClean="0">
                <a:solidFill>
                  <a:srgbClr val="000099"/>
                </a:solidFill>
              </a:rPr>
              <a:t>at </a:t>
            </a:r>
            <a:r>
              <a:rPr lang="en-US" sz="3000" i="1" dirty="0">
                <a:solidFill>
                  <a:srgbClr val="000099"/>
                </a:solidFill>
              </a:rPr>
              <a:t>this time. </a:t>
            </a:r>
          </a:p>
          <a:p>
            <a:pPr marL="347472" indent="-347472" eaLnBrk="1" hangingPunct="1">
              <a:buFontTx/>
              <a:buNone/>
              <a:defRPr/>
            </a:pPr>
            <a:endParaRPr lang="en-US" b="1" dirty="0" smtClean="0">
              <a:solidFill>
                <a:srgbClr val="C00000"/>
              </a:solidFill>
            </a:endParaRPr>
          </a:p>
          <a:p>
            <a:pPr eaLnBrk="1" hangingPunct="1">
              <a:buFont typeface="Arial" charset="0"/>
              <a:buChar char="•"/>
              <a:defRPr/>
            </a:pPr>
            <a:endParaRPr lang="en-US" dirty="0" smtClean="0"/>
          </a:p>
        </p:txBody>
      </p:sp>
      <p:sp>
        <p:nvSpPr>
          <p:cNvPr id="12292" name="Slide Number Placeholder 3"/>
          <p:cNvSpPr>
            <a:spLocks noGrp="1"/>
          </p:cNvSpPr>
          <p:nvPr>
            <p:ph type="sldNum" sz="quarter" idx="12"/>
          </p:nvPr>
        </p:nvSpPr>
        <p:spPr>
          <a:xfrm>
            <a:off x="8458200" y="6172200"/>
            <a:ext cx="457200" cy="476250"/>
          </a:xfrm>
          <a:noFill/>
        </p:spPr>
        <p:txBody>
          <a:bodyPr/>
          <a:lstStyle/>
          <a:p>
            <a:fld id="{7527D4B9-B640-4621-A003-28B8749482F2}" type="slidenum">
              <a:rPr lang="en-US" smtClean="0"/>
              <a:pPr/>
              <a:t>31</a:t>
            </a:fld>
            <a:endParaRPr lang="en-US" smtClean="0"/>
          </a:p>
        </p:txBody>
      </p:sp>
    </p:spTree>
    <p:extLst>
      <p:ext uri="{BB962C8B-B14F-4D97-AF65-F5344CB8AC3E}">
        <p14:creationId xmlns:p14="http://schemas.microsoft.com/office/powerpoint/2010/main" val="28251830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74638"/>
            <a:ext cx="8686800" cy="715962"/>
          </a:xfrm>
        </p:spPr>
        <p:txBody>
          <a:bodyPr/>
          <a:lstStyle/>
          <a:p>
            <a:r>
              <a:rPr lang="en-US" sz="3200" dirty="0" smtClean="0"/>
              <a:t>More About the </a:t>
            </a:r>
            <a:r>
              <a:rPr lang="en-US" sz="3200" b="1" i="1" dirty="0" smtClean="0"/>
              <a:t>Independent Living</a:t>
            </a:r>
            <a:r>
              <a:rPr lang="en-US" sz="3200" dirty="0" smtClean="0"/>
              <a:t> </a:t>
            </a:r>
            <a:r>
              <a:rPr lang="en-US" sz="3200" b="1" i="1" dirty="0" smtClean="0"/>
              <a:t>Goal</a:t>
            </a:r>
            <a:endParaRPr lang="en-US" sz="3200" dirty="0"/>
          </a:p>
        </p:txBody>
      </p:sp>
      <p:sp>
        <p:nvSpPr>
          <p:cNvPr id="4" name="Content Placeholder 3"/>
          <p:cNvSpPr>
            <a:spLocks noGrp="1"/>
          </p:cNvSpPr>
          <p:nvPr>
            <p:ph idx="1"/>
          </p:nvPr>
        </p:nvSpPr>
        <p:spPr>
          <a:xfrm>
            <a:off x="609600" y="1143000"/>
            <a:ext cx="8001000" cy="5410200"/>
          </a:xfrm>
        </p:spPr>
        <p:txBody>
          <a:bodyPr>
            <a:normAutofit/>
          </a:bodyPr>
          <a:lstStyle/>
          <a:p>
            <a:pPr marL="0" indent="0">
              <a:buNone/>
            </a:pPr>
            <a:r>
              <a:rPr lang="en-US" sz="2400" dirty="0" smtClean="0"/>
              <a:t>The post-secondary goal area referred to as </a:t>
            </a:r>
            <a:r>
              <a:rPr lang="en-US" sz="2400" b="1" i="1" dirty="0" smtClean="0"/>
              <a:t>Independent Living </a:t>
            </a:r>
            <a:r>
              <a:rPr lang="en-US" sz="2400" dirty="0" smtClean="0"/>
              <a:t>actually</a:t>
            </a:r>
            <a:r>
              <a:rPr lang="en-US" sz="2400" b="1" i="1" dirty="0" smtClean="0"/>
              <a:t> </a:t>
            </a:r>
            <a:r>
              <a:rPr lang="en-US" sz="2400" dirty="0" smtClean="0"/>
              <a:t>refers to three areas:</a:t>
            </a:r>
          </a:p>
          <a:p>
            <a:r>
              <a:rPr lang="en-US" sz="2400" u="sng" dirty="0" smtClean="0"/>
              <a:t>Residential</a:t>
            </a:r>
            <a:r>
              <a:rPr lang="en-US" sz="2400" dirty="0" smtClean="0"/>
              <a:t>:  Where/how does the student intend to live?</a:t>
            </a:r>
          </a:p>
          <a:p>
            <a:pPr lvl="1"/>
            <a:r>
              <a:rPr lang="en-US" sz="2200" dirty="0" smtClean="0"/>
              <a:t>Independently</a:t>
            </a:r>
            <a:r>
              <a:rPr lang="en-US" sz="2200" dirty="0"/>
              <a:t>?  With family support?  With agency support?</a:t>
            </a:r>
          </a:p>
          <a:p>
            <a:pPr marL="0" indent="0">
              <a:buNone/>
            </a:pPr>
            <a:endParaRPr lang="en-US" sz="2400" dirty="0"/>
          </a:p>
          <a:p>
            <a:r>
              <a:rPr lang="en-US" sz="2400" u="sng" dirty="0" smtClean="0"/>
              <a:t>Participation</a:t>
            </a:r>
            <a:r>
              <a:rPr lang="en-US" sz="2400" dirty="0" smtClean="0"/>
              <a:t>: How will the student access community resources </a:t>
            </a:r>
            <a:r>
              <a:rPr lang="en-US" sz="2000" dirty="0" smtClean="0"/>
              <a:t>(shopping, transportation, etc.)?</a:t>
            </a:r>
            <a:endParaRPr lang="en-US" sz="2400" dirty="0"/>
          </a:p>
          <a:p>
            <a:pPr lvl="1"/>
            <a:r>
              <a:rPr lang="en-US" sz="2200" dirty="0"/>
              <a:t>Independently?  With family support?  With agency support?</a:t>
            </a:r>
          </a:p>
          <a:p>
            <a:endParaRPr lang="en-US" sz="2400" u="sng" dirty="0" smtClean="0"/>
          </a:p>
          <a:p>
            <a:r>
              <a:rPr lang="en-US" sz="2400" u="sng" dirty="0" smtClean="0"/>
              <a:t>Recreation/Leisure</a:t>
            </a:r>
            <a:r>
              <a:rPr lang="en-US" sz="2400" dirty="0" smtClean="0"/>
              <a:t>: </a:t>
            </a:r>
            <a:r>
              <a:rPr lang="en-US" sz="2000" dirty="0" smtClean="0"/>
              <a:t>How </a:t>
            </a:r>
            <a:r>
              <a:rPr lang="en-US" sz="2000" dirty="0"/>
              <a:t>will the student access community </a:t>
            </a:r>
            <a:r>
              <a:rPr lang="en-US" sz="2000" dirty="0" smtClean="0"/>
              <a:t>programs?  </a:t>
            </a:r>
            <a:endParaRPr lang="en-US" sz="2000" dirty="0"/>
          </a:p>
          <a:p>
            <a:pPr lvl="1"/>
            <a:r>
              <a:rPr lang="en-US" sz="2000" dirty="0"/>
              <a:t>I</a:t>
            </a:r>
            <a:r>
              <a:rPr lang="en-US" sz="2200" dirty="0"/>
              <a:t>ndependently?  With family support?  With agency support</a:t>
            </a:r>
            <a:r>
              <a:rPr lang="en-US" sz="2200" dirty="0" smtClean="0"/>
              <a:t>?</a:t>
            </a:r>
            <a:endParaRPr lang="en-US" sz="2200" dirty="0"/>
          </a:p>
          <a:p>
            <a:pPr lvl="1"/>
            <a:r>
              <a:rPr lang="en-US" sz="2000" dirty="0" smtClean="0"/>
              <a:t>Will s/he participate </a:t>
            </a:r>
            <a:r>
              <a:rPr lang="en-US" sz="2000" dirty="0"/>
              <a:t>in special program with people with </a:t>
            </a:r>
            <a:r>
              <a:rPr lang="en-US" sz="2000" dirty="0" smtClean="0"/>
              <a:t>disabilities?</a:t>
            </a:r>
            <a:endParaRPr lang="en-US" sz="1600" dirty="0"/>
          </a:p>
          <a:p>
            <a:pPr marL="0" lvl="0" indent="0">
              <a:buNone/>
            </a:pPr>
            <a:endParaRPr lang="en-US" dirty="0"/>
          </a:p>
          <a:p>
            <a:endParaRPr lang="en-US" dirty="0"/>
          </a:p>
        </p:txBody>
      </p:sp>
    </p:spTree>
    <p:extLst>
      <p:ext uri="{BB962C8B-B14F-4D97-AF65-F5344CB8AC3E}">
        <p14:creationId xmlns:p14="http://schemas.microsoft.com/office/powerpoint/2010/main" val="1975195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018921057"/>
              </p:ext>
            </p:extLst>
          </p:nvPr>
        </p:nvGraphicFramePr>
        <p:xfrm>
          <a:off x="609600" y="2590800"/>
          <a:ext cx="80772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p:cNvSpPr>
            <a:spLocks noGrp="1"/>
          </p:cNvSpPr>
          <p:nvPr>
            <p:ph idx="1"/>
          </p:nvPr>
        </p:nvSpPr>
        <p:spPr>
          <a:xfrm>
            <a:off x="381000" y="1201902"/>
            <a:ext cx="8458200" cy="4525963"/>
          </a:xfrm>
        </p:spPr>
        <p:txBody>
          <a:bodyPr/>
          <a:lstStyle/>
          <a:p>
            <a:pPr marL="0" indent="0">
              <a:buNone/>
            </a:pPr>
            <a:r>
              <a:rPr lang="en-US" sz="2800" dirty="0">
                <a:solidFill>
                  <a:srgbClr val="000066"/>
                </a:solidFill>
              </a:rPr>
              <a:t>This post-secondary goal area addresses </a:t>
            </a:r>
            <a:r>
              <a:rPr lang="en-US" sz="2800" b="1" i="1" dirty="0">
                <a:solidFill>
                  <a:srgbClr val="000066"/>
                </a:solidFill>
              </a:rPr>
              <a:t>how</a:t>
            </a:r>
            <a:r>
              <a:rPr lang="en-US" sz="2800" dirty="0">
                <a:solidFill>
                  <a:srgbClr val="000066"/>
                </a:solidFill>
              </a:rPr>
              <a:t> the student plans to </a:t>
            </a:r>
            <a:r>
              <a:rPr lang="en-US" sz="2800" dirty="0" smtClean="0">
                <a:solidFill>
                  <a:srgbClr val="000066"/>
                </a:solidFill>
              </a:rPr>
              <a:t>access </a:t>
            </a:r>
            <a:r>
              <a:rPr lang="en-US" sz="2800" dirty="0">
                <a:solidFill>
                  <a:srgbClr val="000066"/>
                </a:solidFill>
              </a:rPr>
              <a:t>the community after graduation.</a:t>
            </a:r>
            <a:endParaRPr lang="en-US" dirty="0">
              <a:solidFill>
                <a:srgbClr val="000066"/>
              </a:solidFill>
            </a:endParaRPr>
          </a:p>
        </p:txBody>
      </p:sp>
      <p:sp>
        <p:nvSpPr>
          <p:cNvPr id="7" name="Title 4"/>
          <p:cNvSpPr>
            <a:spLocks noGrp="1"/>
          </p:cNvSpPr>
          <p:nvPr>
            <p:ph type="title"/>
          </p:nvPr>
        </p:nvSpPr>
        <p:spPr/>
        <p:txBody>
          <a:bodyPr/>
          <a:lstStyle/>
          <a:p>
            <a:pPr eaLnBrk="1" hangingPunct="1"/>
            <a:r>
              <a:rPr lang="en-US" dirty="0" smtClean="0"/>
              <a:t>Independent Living Goal Area</a:t>
            </a:r>
          </a:p>
        </p:txBody>
      </p:sp>
      <p:sp>
        <p:nvSpPr>
          <p:cNvPr id="2" name="TextBox 1"/>
          <p:cNvSpPr txBox="1"/>
          <p:nvPr/>
        </p:nvSpPr>
        <p:spPr>
          <a:xfrm>
            <a:off x="381000" y="5715000"/>
            <a:ext cx="8077200" cy="923330"/>
          </a:xfrm>
          <a:prstGeom prst="rect">
            <a:avLst/>
          </a:prstGeom>
          <a:noFill/>
        </p:spPr>
        <p:txBody>
          <a:bodyPr wrap="square" rtlCol="0">
            <a:spAutoFit/>
          </a:bodyPr>
          <a:lstStyle/>
          <a:p>
            <a:pPr lvl="0"/>
            <a:r>
              <a:rPr lang="en-US" i="1" dirty="0">
                <a:solidFill>
                  <a:srgbClr val="000066"/>
                </a:solidFill>
              </a:rPr>
              <a:t>Examples:  </a:t>
            </a:r>
            <a:r>
              <a:rPr lang="en-US" i="1" dirty="0" smtClean="0">
                <a:solidFill>
                  <a:srgbClr val="000066"/>
                </a:solidFill>
              </a:rPr>
              <a:t>self care,  organizational, communication, budgeting, travel skills;  </a:t>
            </a:r>
            <a:r>
              <a:rPr lang="en-US" i="1" dirty="0">
                <a:solidFill>
                  <a:srgbClr val="000066"/>
                </a:solidFill>
              </a:rPr>
              <a:t>accessing </a:t>
            </a:r>
            <a:r>
              <a:rPr lang="en-US" i="1" dirty="0" smtClean="0">
                <a:solidFill>
                  <a:srgbClr val="000066"/>
                </a:solidFill>
              </a:rPr>
              <a:t>recreation/leisure;  </a:t>
            </a:r>
            <a:r>
              <a:rPr lang="en-US" i="1" dirty="0">
                <a:solidFill>
                  <a:srgbClr val="000066"/>
                </a:solidFill>
              </a:rPr>
              <a:t>making/keeping </a:t>
            </a:r>
            <a:r>
              <a:rPr lang="en-US" i="1" dirty="0" smtClean="0">
                <a:solidFill>
                  <a:srgbClr val="000066"/>
                </a:solidFill>
              </a:rPr>
              <a:t>appointments;  shopping or food preparation; housing , etc</a:t>
            </a:r>
            <a:r>
              <a:rPr lang="en-US" i="1" dirty="0">
                <a:solidFill>
                  <a:srgbClr val="000066"/>
                </a:solidFill>
              </a:rPr>
              <a:t>.</a:t>
            </a:r>
            <a:r>
              <a:rPr lang="en-US" i="1" dirty="0"/>
              <a:t>  </a:t>
            </a:r>
          </a:p>
        </p:txBody>
      </p:sp>
    </p:spTree>
    <p:extLst>
      <p:ext uri="{BB962C8B-B14F-4D97-AF65-F5344CB8AC3E}">
        <p14:creationId xmlns:p14="http://schemas.microsoft.com/office/powerpoint/2010/main" val="10317348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966454520"/>
              </p:ext>
            </p:extLst>
          </p:nvPr>
        </p:nvGraphicFramePr>
        <p:xfrm>
          <a:off x="304800" y="381000"/>
          <a:ext cx="8534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40252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Caution!</a:t>
            </a:r>
            <a:endParaRPr lang="en-US" dirty="0"/>
          </a:p>
        </p:txBody>
      </p:sp>
      <p:sp>
        <p:nvSpPr>
          <p:cNvPr id="3" name="Content Placeholder 2"/>
          <p:cNvSpPr>
            <a:spLocks noGrp="1"/>
          </p:cNvSpPr>
          <p:nvPr>
            <p:ph idx="1"/>
          </p:nvPr>
        </p:nvSpPr>
        <p:spPr>
          <a:xfrm>
            <a:off x="381000" y="1447800"/>
            <a:ext cx="8305800" cy="4678363"/>
          </a:xfrm>
        </p:spPr>
        <p:txBody>
          <a:bodyPr>
            <a:normAutofit fontScale="85000" lnSpcReduction="20000"/>
          </a:bodyPr>
          <a:lstStyle/>
          <a:p>
            <a:pPr marL="0" indent="0" algn="ctr">
              <a:buNone/>
            </a:pPr>
            <a:r>
              <a:rPr lang="en-US" sz="3600" dirty="0" smtClean="0"/>
              <a:t>Stating that a student has </a:t>
            </a:r>
          </a:p>
          <a:p>
            <a:pPr marL="0" indent="0" algn="ctr">
              <a:buNone/>
            </a:pPr>
            <a:r>
              <a:rPr lang="en-US" sz="3600" dirty="0" smtClean="0"/>
              <a:t>“age appropriate skills” </a:t>
            </a:r>
          </a:p>
          <a:p>
            <a:pPr marL="0" indent="0" algn="ctr">
              <a:buNone/>
            </a:pPr>
            <a:r>
              <a:rPr lang="en-US" sz="3600" dirty="0" smtClean="0"/>
              <a:t>is not sufficient to determine </a:t>
            </a:r>
          </a:p>
          <a:p>
            <a:pPr marL="0" indent="0" algn="ctr">
              <a:buNone/>
            </a:pPr>
            <a:r>
              <a:rPr lang="en-US" sz="3600" dirty="0" smtClean="0"/>
              <a:t>that he or she does not need to have </a:t>
            </a:r>
          </a:p>
          <a:p>
            <a:pPr marL="0" indent="0" algn="ctr">
              <a:buNone/>
            </a:pPr>
            <a:r>
              <a:rPr lang="en-US" sz="3600" dirty="0" smtClean="0"/>
              <a:t>Independent Living addressed </a:t>
            </a:r>
          </a:p>
          <a:p>
            <a:pPr marL="0" indent="0" algn="ctr">
              <a:buNone/>
            </a:pPr>
            <a:r>
              <a:rPr lang="en-US" sz="3600" dirty="0" smtClean="0"/>
              <a:t>as a post-secondary goal area!</a:t>
            </a:r>
          </a:p>
          <a:p>
            <a:pPr marL="0" indent="0" algn="ctr">
              <a:buNone/>
            </a:pPr>
            <a:endParaRPr lang="en-US" sz="3600" dirty="0" smtClean="0"/>
          </a:p>
          <a:p>
            <a:pPr marL="0" indent="0" algn="ctr">
              <a:buNone/>
            </a:pPr>
            <a:r>
              <a:rPr lang="en-US" sz="3600" dirty="0" smtClean="0"/>
              <a:t>Like anything else in present levels, </a:t>
            </a:r>
          </a:p>
          <a:p>
            <a:pPr marL="0" indent="0" algn="ctr">
              <a:buNone/>
            </a:pPr>
            <a:r>
              <a:rPr lang="en-US" sz="3600" dirty="0" smtClean="0"/>
              <a:t>we need to back statements  with data and provide the source of data!</a:t>
            </a:r>
            <a:endParaRPr lang="en-US" sz="3600" dirty="0"/>
          </a:p>
        </p:txBody>
      </p:sp>
      <p:pic>
        <p:nvPicPr>
          <p:cNvPr id="62467" name="Picture 3" descr="C:\Users\rnilles\AppData\Local\Microsoft\Windows\Temporary Internet Files\Content.IE5\IM82HRIY\MC90043152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283029"/>
            <a:ext cx="1828514" cy="1828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473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2163762"/>
          </a:xfrm>
          <a:solidFill>
            <a:srgbClr val="FFFF00"/>
          </a:solidFill>
          <a:ln>
            <a:solidFill>
              <a:schemeClr val="tx2">
                <a:lumMod val="75000"/>
              </a:schemeClr>
            </a:solidFill>
          </a:ln>
        </p:spPr>
        <p:txBody>
          <a:bodyPr>
            <a:noAutofit/>
          </a:bodyPr>
          <a:lstStyle/>
          <a:p>
            <a:r>
              <a:rPr lang="en-US" sz="3600" dirty="0" smtClean="0"/>
              <a:t>What kind of skills might be indicators that a student would or would  NOT need a goal and services for </a:t>
            </a:r>
            <a:br>
              <a:rPr lang="en-US" sz="3600" dirty="0" smtClean="0"/>
            </a:br>
            <a:r>
              <a:rPr lang="en-US" sz="3600" dirty="0" smtClean="0"/>
              <a:t>Independent Living?</a:t>
            </a:r>
            <a:endParaRPr lang="en-US" sz="3600" dirty="0"/>
          </a:p>
        </p:txBody>
      </p:sp>
      <p:sp>
        <p:nvSpPr>
          <p:cNvPr id="3" name="Content Placeholder 2"/>
          <p:cNvSpPr>
            <a:spLocks noGrp="1"/>
          </p:cNvSpPr>
          <p:nvPr>
            <p:ph idx="1"/>
          </p:nvPr>
        </p:nvSpPr>
        <p:spPr>
          <a:xfrm>
            <a:off x="685800" y="2590800"/>
            <a:ext cx="8305800" cy="3962400"/>
          </a:xfrm>
        </p:spPr>
        <p:txBody>
          <a:bodyPr>
            <a:normAutofit/>
          </a:bodyPr>
          <a:lstStyle/>
          <a:p>
            <a:r>
              <a:rPr lang="en-US" dirty="0" smtClean="0"/>
              <a:t>It’s all about assessment data!  </a:t>
            </a:r>
          </a:p>
          <a:p>
            <a:r>
              <a:rPr lang="en-US" dirty="0" smtClean="0"/>
              <a:t>Much </a:t>
            </a:r>
            <a:r>
              <a:rPr lang="en-US" dirty="0"/>
              <a:t>of this information </a:t>
            </a:r>
            <a:r>
              <a:rPr lang="en-US" dirty="0" smtClean="0"/>
              <a:t>be listed in various sections of </a:t>
            </a:r>
            <a:r>
              <a:rPr lang="en-US" dirty="0"/>
              <a:t>the present levels—academics, functional skills, information from parents, and additional information that may be included in the transition bullet.</a:t>
            </a:r>
          </a:p>
          <a:p>
            <a:endParaRPr lang="en-US" dirty="0"/>
          </a:p>
        </p:txBody>
      </p:sp>
    </p:spTree>
    <p:extLst>
      <p:ext uri="{BB962C8B-B14F-4D97-AF65-F5344CB8AC3E}">
        <p14:creationId xmlns:p14="http://schemas.microsoft.com/office/powerpoint/2010/main" val="18776346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8</a:t>
            </a:r>
            <a:r>
              <a:rPr lang="en-US" baseline="30000" dirty="0" smtClean="0"/>
              <a:t>th</a:t>
            </a:r>
            <a:r>
              <a:rPr lang="en-US" dirty="0" smtClean="0"/>
              <a:t> Grade Example:  </a:t>
            </a:r>
            <a:endParaRPr lang="en-US" dirty="0"/>
          </a:p>
        </p:txBody>
      </p:sp>
      <p:sp>
        <p:nvSpPr>
          <p:cNvPr id="3" name="Content Placeholder 2"/>
          <p:cNvSpPr>
            <a:spLocks noGrp="1"/>
          </p:cNvSpPr>
          <p:nvPr>
            <p:ph idx="1"/>
          </p:nvPr>
        </p:nvSpPr>
        <p:spPr>
          <a:xfrm>
            <a:off x="304800" y="1295400"/>
            <a:ext cx="8382000" cy="5029200"/>
          </a:xfrm>
        </p:spPr>
        <p:txBody>
          <a:bodyPr>
            <a:normAutofit fontScale="92500"/>
          </a:bodyPr>
          <a:lstStyle/>
          <a:p>
            <a:pPr marL="0" lvl="0" indent="0">
              <a:buNone/>
            </a:pPr>
            <a:r>
              <a:rPr lang="en-US" dirty="0" smtClean="0"/>
              <a:t>Data indicates that the student…</a:t>
            </a:r>
          </a:p>
          <a:p>
            <a:pPr lvl="0"/>
            <a:r>
              <a:rPr lang="en-US" dirty="0" smtClean="0"/>
              <a:t>completes </a:t>
            </a:r>
            <a:r>
              <a:rPr lang="en-US" dirty="0"/>
              <a:t>chores around the house, communicates and socializes appropriately, displays organizational skills by bringing materials and assignments to class, selects clothing, manages grooming, and shows awareness of good hygiene. </a:t>
            </a:r>
            <a:endParaRPr lang="en-US" dirty="0" smtClean="0"/>
          </a:p>
          <a:p>
            <a:pPr lvl="0"/>
            <a:r>
              <a:rPr lang="en-US" dirty="0" smtClean="0"/>
              <a:t>Student’s goal is to live independently.  </a:t>
            </a:r>
            <a:r>
              <a:rPr lang="en-US" b="1" i="1" dirty="0" smtClean="0"/>
              <a:t>Based on the above data, the team has determined that a Post-Secondary Goal and transition services are not needed for this student at this time.</a:t>
            </a:r>
            <a:endParaRPr lang="en-US" b="1" i="1" dirty="0"/>
          </a:p>
          <a:p>
            <a:pPr lvl="0"/>
            <a:endParaRPr lang="en-US" dirty="0"/>
          </a:p>
          <a:p>
            <a:endParaRPr lang="en-US" dirty="0"/>
          </a:p>
        </p:txBody>
      </p:sp>
    </p:spTree>
    <p:extLst>
      <p:ext uri="{BB962C8B-B14F-4D97-AF65-F5344CB8AC3E}">
        <p14:creationId xmlns:p14="http://schemas.microsoft.com/office/powerpoint/2010/main" val="3060621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a:t>
            </a:r>
            <a:r>
              <a:rPr lang="en-US" baseline="30000" dirty="0" smtClean="0"/>
              <a:t>th</a:t>
            </a:r>
            <a:r>
              <a:rPr lang="en-US" dirty="0" smtClean="0"/>
              <a:t> grade Example</a:t>
            </a:r>
            <a:endParaRPr lang="en-US" dirty="0"/>
          </a:p>
        </p:txBody>
      </p:sp>
      <p:sp>
        <p:nvSpPr>
          <p:cNvPr id="3" name="Content Placeholder 2"/>
          <p:cNvSpPr>
            <a:spLocks noGrp="1"/>
          </p:cNvSpPr>
          <p:nvPr>
            <p:ph idx="1"/>
          </p:nvPr>
        </p:nvSpPr>
        <p:spPr>
          <a:xfrm>
            <a:off x="304800" y="1371600"/>
            <a:ext cx="8534400" cy="5181600"/>
          </a:xfrm>
        </p:spPr>
        <p:txBody>
          <a:bodyPr>
            <a:normAutofit fontScale="92500" lnSpcReduction="10000"/>
          </a:bodyPr>
          <a:lstStyle/>
          <a:p>
            <a:r>
              <a:rPr lang="en-US" dirty="0" smtClean="0"/>
              <a:t>Data indicates that student comes to class on time, has good attendance, completes assignments in a timely manner, is working on a driving permit, volunteers in the community, earned a Red Cross Babysitting Certificate, navigates through the community with friends, manages clothing, hygiene, medication, etc. </a:t>
            </a:r>
          </a:p>
          <a:p>
            <a:r>
              <a:rPr lang="en-US" dirty="0" smtClean="0"/>
              <a:t>Student has stated a desire to live independently once employed.  </a:t>
            </a:r>
            <a:r>
              <a:rPr lang="en-US" b="1" i="1" dirty="0" smtClean="0"/>
              <a:t>Based on the above data, the team has determined that a Post-Secondary Goal and transition services are not needed for this student at this time.</a:t>
            </a:r>
            <a:endParaRPr lang="en-US" b="1" i="1" dirty="0"/>
          </a:p>
        </p:txBody>
      </p:sp>
    </p:spTree>
    <p:extLst>
      <p:ext uri="{BB962C8B-B14F-4D97-AF65-F5344CB8AC3E}">
        <p14:creationId xmlns:p14="http://schemas.microsoft.com/office/powerpoint/2010/main" val="11904605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80999"/>
            <a:ext cx="7467457" cy="685657"/>
          </a:xfrm>
        </p:spPr>
        <p:txBody>
          <a:bodyPr>
            <a:normAutofit/>
          </a:bodyPr>
          <a:lstStyle/>
          <a:p>
            <a:r>
              <a:rPr lang="en-US" sz="3600" dirty="0" smtClean="0"/>
              <a:t>Red Flags for Independent Living</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Possible indicators that a student may need goal and services for Independent Living area:</a:t>
            </a:r>
          </a:p>
          <a:p>
            <a:r>
              <a:rPr lang="en-US" dirty="0" smtClean="0"/>
              <a:t>Difficulties with any of the skills listed on the previous slides</a:t>
            </a:r>
          </a:p>
          <a:p>
            <a:r>
              <a:rPr lang="en-US" dirty="0"/>
              <a:t>B</a:t>
            </a:r>
            <a:r>
              <a:rPr lang="en-US" dirty="0" smtClean="0"/>
              <a:t>ehavior and discipline problems</a:t>
            </a:r>
            <a:r>
              <a:rPr lang="en-US" dirty="0"/>
              <a:t>, communication issues, difficulty with managing materials or </a:t>
            </a:r>
            <a:r>
              <a:rPr lang="en-US" dirty="0" smtClean="0"/>
              <a:t>assignments, difficulty managing time and/or money, difficulty managing health care needs, teen </a:t>
            </a:r>
            <a:r>
              <a:rPr lang="en-US" dirty="0"/>
              <a:t>parenthood, pregnancy, </a:t>
            </a:r>
            <a:r>
              <a:rPr lang="en-US" dirty="0" smtClean="0"/>
              <a:t>involvement </a:t>
            </a:r>
            <a:r>
              <a:rPr lang="en-US" dirty="0"/>
              <a:t>of </a:t>
            </a:r>
            <a:r>
              <a:rPr lang="en-US" dirty="0" smtClean="0"/>
              <a:t>CYF, substance abuse</a:t>
            </a:r>
            <a:endParaRPr lang="en-US" dirty="0"/>
          </a:p>
        </p:txBody>
      </p:sp>
      <p:pic>
        <p:nvPicPr>
          <p:cNvPr id="1026" name="Picture 2" descr="C:\Users\rnilles\AppData\Local\Microsoft\Windows\Temporary Internet Files\Content.IE5\IM82HRIY\MC90043474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366343"/>
            <a:ext cx="1371314" cy="13713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rnilles\AppData\Local\Microsoft\Windows\Temporary Internet Files\Content.IE5\IM82HRIY\MC90043474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44" y="228600"/>
            <a:ext cx="1371314" cy="1371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902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Outline</a:t>
            </a:r>
            <a:endParaRPr lang="en-US" dirty="0"/>
          </a:p>
        </p:txBody>
      </p:sp>
      <p:sp>
        <p:nvSpPr>
          <p:cNvPr id="3" name="Content Placeholder 2"/>
          <p:cNvSpPr>
            <a:spLocks noGrp="1"/>
          </p:cNvSpPr>
          <p:nvPr>
            <p:ph idx="1"/>
          </p:nvPr>
        </p:nvSpPr>
        <p:spPr>
          <a:xfrm>
            <a:off x="415212" y="1276350"/>
            <a:ext cx="8458200" cy="5581650"/>
          </a:xfrm>
        </p:spPr>
        <p:txBody>
          <a:bodyPr/>
          <a:lstStyle/>
          <a:p>
            <a:pPr>
              <a:spcBef>
                <a:spcPts val="600"/>
              </a:spcBef>
            </a:pPr>
            <a:r>
              <a:rPr lang="en-US" sz="2800" b="1" dirty="0" smtClean="0">
                <a:solidFill>
                  <a:srgbClr val="333399"/>
                </a:solidFill>
              </a:rPr>
              <a:t>Step 1</a:t>
            </a:r>
            <a:r>
              <a:rPr lang="en-US" sz="2800" dirty="0" smtClean="0">
                <a:solidFill>
                  <a:srgbClr val="333399"/>
                </a:solidFill>
              </a:rPr>
              <a:t>: </a:t>
            </a:r>
            <a:r>
              <a:rPr lang="en-US" sz="2800" dirty="0">
                <a:solidFill>
                  <a:srgbClr val="333399"/>
                </a:solidFill>
              </a:rPr>
              <a:t>Use assessment to identify the student’s </a:t>
            </a:r>
            <a:r>
              <a:rPr lang="en-US" sz="2800" dirty="0" smtClean="0">
                <a:solidFill>
                  <a:srgbClr val="333399"/>
                </a:solidFill>
              </a:rPr>
              <a:t>post-secondary </a:t>
            </a:r>
            <a:r>
              <a:rPr lang="en-US" sz="2800" dirty="0">
                <a:solidFill>
                  <a:srgbClr val="333399"/>
                </a:solidFill>
              </a:rPr>
              <a:t>desired goals or vision.</a:t>
            </a:r>
            <a:r>
              <a:rPr lang="en-US" sz="2800" dirty="0" smtClean="0">
                <a:solidFill>
                  <a:srgbClr val="333399"/>
                </a:solidFill>
              </a:rPr>
              <a:t> </a:t>
            </a:r>
          </a:p>
          <a:p>
            <a:pPr lvl="1">
              <a:spcBef>
                <a:spcPts val="600"/>
              </a:spcBef>
            </a:pPr>
            <a:r>
              <a:rPr lang="en-US" sz="2600" dirty="0" smtClean="0"/>
              <a:t>Role of Assessment in Transition Planning</a:t>
            </a:r>
          </a:p>
          <a:p>
            <a:pPr lvl="1">
              <a:spcBef>
                <a:spcPts val="600"/>
              </a:spcBef>
            </a:pPr>
            <a:r>
              <a:rPr lang="en-US" sz="2600" dirty="0" smtClean="0"/>
              <a:t>Assessing Interests and Preferences</a:t>
            </a:r>
          </a:p>
          <a:p>
            <a:pPr lvl="1">
              <a:spcBef>
                <a:spcPts val="600"/>
              </a:spcBef>
            </a:pPr>
            <a:r>
              <a:rPr lang="en-US" sz="2600" dirty="0" smtClean="0"/>
              <a:t>Setting Post-Secondary Goals</a:t>
            </a:r>
          </a:p>
          <a:p>
            <a:pPr lvl="1">
              <a:spcBef>
                <a:spcPts val="600"/>
              </a:spcBef>
            </a:pPr>
            <a:r>
              <a:rPr lang="en-US" sz="2600" dirty="0" smtClean="0"/>
              <a:t>Assessing Aptitudes and Skills</a:t>
            </a:r>
          </a:p>
          <a:p>
            <a:pPr lvl="1">
              <a:spcBef>
                <a:spcPts val="600"/>
              </a:spcBef>
            </a:pPr>
            <a:r>
              <a:rPr lang="en-US" sz="2600" dirty="0" smtClean="0"/>
              <a:t>Assessment Considerations and Resources</a:t>
            </a:r>
          </a:p>
          <a:p>
            <a:pPr>
              <a:spcBef>
                <a:spcPts val="600"/>
              </a:spcBef>
            </a:pPr>
            <a:endParaRPr lang="en-US" sz="2800" b="1" dirty="0" smtClean="0">
              <a:solidFill>
                <a:srgbClr val="333399"/>
              </a:solidFill>
            </a:endParaRPr>
          </a:p>
          <a:p>
            <a:pPr>
              <a:spcBef>
                <a:spcPts val="600"/>
              </a:spcBef>
            </a:pPr>
            <a:r>
              <a:rPr lang="en-US" sz="2800" b="1" dirty="0" smtClean="0">
                <a:solidFill>
                  <a:srgbClr val="333399"/>
                </a:solidFill>
              </a:rPr>
              <a:t>Step 2:</a:t>
            </a:r>
            <a:r>
              <a:rPr lang="en-US" sz="2800" dirty="0" smtClean="0">
                <a:solidFill>
                  <a:srgbClr val="333399"/>
                </a:solidFill>
              </a:rPr>
              <a:t> Describe </a:t>
            </a:r>
            <a:r>
              <a:rPr lang="en-US" sz="2800" dirty="0">
                <a:solidFill>
                  <a:srgbClr val="333399"/>
                </a:solidFill>
              </a:rPr>
              <a:t>the student’s Present Levels of </a:t>
            </a:r>
            <a:r>
              <a:rPr lang="en-US" sz="2800" dirty="0" smtClean="0">
                <a:solidFill>
                  <a:srgbClr val="333399"/>
                </a:solidFill>
              </a:rPr>
              <a:t>Academic </a:t>
            </a:r>
            <a:r>
              <a:rPr lang="en-US" sz="2800" dirty="0">
                <a:solidFill>
                  <a:srgbClr val="333399"/>
                </a:solidFill>
              </a:rPr>
              <a:t>Achievement / Functional Performance </a:t>
            </a:r>
            <a:r>
              <a:rPr lang="en-US" sz="2800" dirty="0" smtClean="0">
                <a:solidFill>
                  <a:srgbClr val="333399"/>
                </a:solidFill>
              </a:rPr>
              <a:t>(</a:t>
            </a:r>
            <a:r>
              <a:rPr lang="en-US" sz="2800" dirty="0">
                <a:solidFill>
                  <a:srgbClr val="333399"/>
                </a:solidFill>
              </a:rPr>
              <a:t>PLAAFP), embedding Assessment data</a:t>
            </a:r>
          </a:p>
        </p:txBody>
      </p:sp>
      <p:pic>
        <p:nvPicPr>
          <p:cNvPr id="4" name="Picture 7" descr="C:\Documents and Settings\rnilles\Local Settings\Temporary Internet Files\Content.IE5\7V071437\MCj04348540000[1].png"/>
          <p:cNvPicPr>
            <a:picLocks noChangeAspect="1" noChangeArrowheads="1"/>
          </p:cNvPicPr>
          <p:nvPr/>
        </p:nvPicPr>
        <p:blipFill>
          <a:blip r:embed="rId3" cstate="print"/>
          <a:srcRect/>
          <a:stretch>
            <a:fillRect/>
          </a:stretch>
        </p:blipFill>
        <p:spPr bwMode="auto">
          <a:xfrm>
            <a:off x="7273212" y="-66675"/>
            <a:ext cx="1905000" cy="2000250"/>
          </a:xfrm>
          <a:prstGeom prst="rect">
            <a:avLst/>
          </a:prstGeom>
          <a:noFill/>
          <a:ln w="9525">
            <a:noFill/>
            <a:miter lim="800000"/>
            <a:headEnd/>
            <a:tailEnd/>
          </a:ln>
        </p:spPr>
      </p:pic>
      <p:sp>
        <p:nvSpPr>
          <p:cNvPr id="5" name="Slide Number Placeholder 5"/>
          <p:cNvSpPr>
            <a:spLocks noGrp="1"/>
          </p:cNvSpPr>
          <p:nvPr>
            <p:ph type="sldNum" sz="quarter" idx="12"/>
          </p:nvPr>
        </p:nvSpPr>
        <p:spPr>
          <a:xfrm>
            <a:off x="8153400" y="6248399"/>
            <a:ext cx="5334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4</a:t>
            </a:fld>
            <a:endParaRPr lang="en-US" dirty="0" smtClean="0"/>
          </a:p>
        </p:txBody>
      </p:sp>
    </p:spTree>
    <p:extLst>
      <p:ext uri="{BB962C8B-B14F-4D97-AF65-F5344CB8AC3E}">
        <p14:creationId xmlns:p14="http://schemas.microsoft.com/office/powerpoint/2010/main" val="40767900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30480"/>
            <a:ext cx="6275387" cy="1066800"/>
          </a:xfrm>
        </p:spPr>
        <p:txBody>
          <a:bodyPr/>
          <a:lstStyle/>
          <a:p>
            <a:pPr algn="ctr"/>
            <a:r>
              <a:rPr lang="en-US" sz="3600" dirty="0"/>
              <a:t/>
            </a:r>
            <a:br>
              <a:rPr lang="en-US" sz="3600" dirty="0"/>
            </a:br>
            <a:r>
              <a:rPr lang="en-US" sz="3600" dirty="0" smtClean="0"/>
              <a:t>Example Independent Living Goal: Phillip</a:t>
            </a:r>
            <a:r>
              <a:rPr lang="en-US" dirty="0" smtClean="0"/>
              <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3506627389"/>
              </p:ext>
            </p:extLst>
          </p:nvPr>
        </p:nvGraphicFramePr>
        <p:xfrm>
          <a:off x="152400" y="1371600"/>
          <a:ext cx="8610599" cy="4732454"/>
        </p:xfrm>
        <a:graphic>
          <a:graphicData uri="http://schemas.openxmlformats.org/drawingml/2006/table">
            <a:tbl>
              <a:tblPr/>
              <a:tblGrid>
                <a:gridCol w="2341479"/>
                <a:gridCol w="1359568"/>
                <a:gridCol w="1025971"/>
                <a:gridCol w="1189622"/>
                <a:gridCol w="1361142"/>
                <a:gridCol w="1332817"/>
              </a:tblGrid>
              <a:tr h="156972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accent6">
                              <a:lumMod val="75000"/>
                            </a:schemeClr>
                          </a:solidFill>
                          <a:effectLst/>
                          <a:latin typeface="+mn-lt"/>
                          <a:ea typeface="Times New Roman" pitchFamily="18" charset="0"/>
                          <a:cs typeface="Times" charset="0"/>
                        </a:rPr>
                        <a:t>Independent Living goal: </a:t>
                      </a:r>
                      <a:endParaRPr kumimoji="0" lang="en-US" sz="2800" b="1" i="0" u="none" strike="noStrike" cap="none" normalizeH="0" baseline="0" dirty="0" smtClean="0">
                        <a:ln>
                          <a:noFill/>
                        </a:ln>
                        <a:solidFill>
                          <a:srgbClr val="800000"/>
                        </a:solidFill>
                        <a:effectLst/>
                        <a:latin typeface="+mn-l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800" kern="1200" dirty="0" smtClean="0">
                          <a:solidFill>
                            <a:schemeClr val="tx1"/>
                          </a:solidFill>
                          <a:latin typeface="+mn-lt"/>
                          <a:ea typeface="+mn-ea"/>
                          <a:cs typeface="+mn-cs"/>
                        </a:rPr>
                        <a:t>The IEP team including Phillip and his parents has determined that a goal and services for this area are not needed at this time.</a:t>
                      </a:r>
                      <a:endParaRPr kumimoji="0" lang="en-US" sz="2800" b="1" i="0" u="none" strike="noStrike" cap="none" normalizeH="0" baseline="0" dirty="0" smtClean="0">
                        <a:ln>
                          <a:noFill/>
                        </a:ln>
                        <a:solidFill>
                          <a:srgbClr val="8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595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accent6"/>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chemeClr val="accent6"/>
                          </a:solidFill>
                          <a:effectLst/>
                          <a:latin typeface="Calibri" pitchFamily="34" charset="0"/>
                          <a:cs typeface="Times New Roman" pitchFamily="18" charset="0"/>
                        </a:rPr>
                        <a:t> : </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35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6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rgbClr val="990033"/>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9977">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064584"/>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071" name="Slide Number Placeholder 5"/>
          <p:cNvSpPr txBox="1">
            <a:spLocks/>
          </p:cNvSpPr>
          <p:nvPr/>
        </p:nvSpPr>
        <p:spPr bwMode="auto">
          <a:xfrm>
            <a:off x="8610600" y="6381750"/>
            <a:ext cx="381000" cy="476250"/>
          </a:xfrm>
          <a:prstGeom prst="rect">
            <a:avLst/>
          </a:prstGeom>
          <a:noFill/>
          <a:ln w="9525">
            <a:noFill/>
            <a:miter lim="800000"/>
            <a:headEnd/>
            <a:tailEnd/>
          </a:ln>
        </p:spPr>
        <p:txBody>
          <a:bodyPr/>
          <a:lstStyle/>
          <a:p>
            <a:fld id="{FC6E6518-E8E0-457F-A1ED-4E663146C132}" type="slidenum">
              <a:rPr lang="en-US" sz="1400"/>
              <a:pPr/>
              <a:t>40</a:t>
            </a:fld>
            <a:endParaRPr lang="en-US"/>
          </a:p>
        </p:txBody>
      </p:sp>
      <p:sp>
        <p:nvSpPr>
          <p:cNvPr id="44072" name="TextBox 5"/>
          <p:cNvSpPr txBox="1">
            <a:spLocks noChangeArrowheads="1"/>
          </p:cNvSpPr>
          <p:nvPr/>
        </p:nvSpPr>
        <p:spPr bwMode="auto">
          <a:xfrm rot="-420801">
            <a:off x="2075171" y="4528007"/>
            <a:ext cx="6523389" cy="1938992"/>
          </a:xfrm>
          <a:prstGeom prst="rect">
            <a:avLst/>
          </a:prstGeom>
          <a:solidFill>
            <a:srgbClr val="FFCCFF"/>
          </a:solidFill>
          <a:ln w="38100">
            <a:solidFill>
              <a:schemeClr val="tx1"/>
            </a:solidFill>
            <a:prstDash val="dashDot"/>
            <a:miter lim="800000"/>
            <a:headEnd/>
            <a:tailEnd/>
          </a:ln>
        </p:spPr>
        <p:txBody>
          <a:bodyPr wrap="square">
            <a:spAutoFit/>
          </a:bodyPr>
          <a:lstStyle/>
          <a:p>
            <a:r>
              <a:rPr lang="en-US" sz="2400" dirty="0" smtClean="0"/>
              <a:t>NOTE</a:t>
            </a:r>
            <a:r>
              <a:rPr lang="en-US" sz="2400" dirty="0"/>
              <a:t>:  If a goal area is NOT selected,  leave the rest of the grid BLANK</a:t>
            </a:r>
            <a:r>
              <a:rPr lang="en-US" sz="2400" dirty="0" smtClean="0"/>
              <a:t>!</a:t>
            </a:r>
          </a:p>
          <a:p>
            <a:endParaRPr lang="en-US" sz="2400" dirty="0" smtClean="0"/>
          </a:p>
          <a:p>
            <a:r>
              <a:rPr lang="en-US" sz="2400" dirty="0" smtClean="0"/>
              <a:t>BUT– present levels must document WHY… see next slide</a:t>
            </a:r>
            <a:endParaRPr lang="en-US" sz="2000" dirty="0"/>
          </a:p>
        </p:txBody>
      </p:sp>
      <p:pic>
        <p:nvPicPr>
          <p:cNvPr id="6"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707439" y="0"/>
            <a:ext cx="1433513" cy="1643062"/>
          </a:xfrm>
          <a:prstGeom prst="rect">
            <a:avLst/>
          </a:prstGeom>
          <a:noFill/>
          <a:ln w="9525">
            <a:noFill/>
            <a:miter lim="800000"/>
            <a:headEnd/>
            <a:tailEnd/>
          </a:ln>
        </p:spPr>
      </p:pic>
    </p:spTree>
    <p:extLst>
      <p:ext uri="{BB962C8B-B14F-4D97-AF65-F5344CB8AC3E}">
        <p14:creationId xmlns:p14="http://schemas.microsoft.com/office/powerpoint/2010/main" val="63499967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Title 4"/>
          <p:cNvSpPr>
            <a:spLocks noGrp="1"/>
          </p:cNvSpPr>
          <p:nvPr>
            <p:ph type="title"/>
          </p:nvPr>
        </p:nvSpPr>
        <p:spPr>
          <a:xfrm>
            <a:off x="685800" y="228600"/>
            <a:ext cx="8001000" cy="639763"/>
          </a:xfrm>
        </p:spPr>
        <p:txBody>
          <a:bodyPr/>
          <a:lstStyle/>
          <a:p>
            <a:r>
              <a:rPr lang="en-US" sz="2400" dirty="0"/>
              <a:t>Why </a:t>
            </a:r>
            <a:r>
              <a:rPr lang="en-US" sz="2400" dirty="0" smtClean="0"/>
              <a:t>does </a:t>
            </a:r>
            <a:r>
              <a:rPr lang="en-US" sz="2400" dirty="0"/>
              <a:t>Phillip not have a goal for Independent Living? </a:t>
            </a:r>
            <a:br>
              <a:rPr lang="en-US" sz="2400" dirty="0"/>
            </a:br>
            <a:r>
              <a:rPr lang="en-US" sz="2400" dirty="0">
                <a:solidFill>
                  <a:srgbClr val="C00000"/>
                </a:solidFill>
              </a:rPr>
              <a:t>Present Education Levels:  Functional Performance</a:t>
            </a:r>
            <a:endParaRPr lang="en-US" sz="2400" dirty="0" smtClean="0">
              <a:solidFill>
                <a:srgbClr val="C00000"/>
              </a:solidFill>
            </a:endParaRPr>
          </a:p>
        </p:txBody>
      </p:sp>
      <p:sp>
        <p:nvSpPr>
          <p:cNvPr id="45059" name="Content Placeholder 5"/>
          <p:cNvSpPr>
            <a:spLocks noGrp="1"/>
          </p:cNvSpPr>
          <p:nvPr>
            <p:ph idx="1"/>
          </p:nvPr>
        </p:nvSpPr>
        <p:spPr>
          <a:xfrm>
            <a:off x="0" y="1066800"/>
            <a:ext cx="8991600" cy="5410200"/>
          </a:xfrm>
        </p:spPr>
        <p:txBody>
          <a:bodyPr/>
          <a:lstStyle/>
          <a:p>
            <a:r>
              <a:rPr lang="en-US" sz="2600" dirty="0" smtClean="0"/>
              <a:t>Phillip missed only two days of school last year.  He had one tardy and no office disciplinary referrals. </a:t>
            </a:r>
          </a:p>
          <a:p>
            <a:r>
              <a:rPr lang="en-US" sz="2600" dirty="0" smtClean="0"/>
              <a:t>Phillip is independent in daily living skills, and plans to eventually live on his own once he is earning a living.  He passed his driver’s exam last spring, and drives to his part time job at Pizza Hut.  He likes his job, his attendance at work is good, and he reports getting along well with his co-workers and his shift manager.  He recently used his earnings to buy a used car, which he enjoys working on.  </a:t>
            </a:r>
          </a:p>
          <a:p>
            <a:r>
              <a:rPr lang="en-US" sz="2600" dirty="0" smtClean="0"/>
              <a:t>An informal parent survey, as well as the Comprehensive Informal Inventory of Knowledge and Skills for Transition, were given by the district, and indicate that Phillip is self sufficient and age appropriate in all areas of independent living. He will not need a goal or services for this area.</a:t>
            </a:r>
          </a:p>
        </p:txBody>
      </p:sp>
      <p:sp>
        <p:nvSpPr>
          <p:cNvPr id="45060" name="Slide Number Placeholder 3"/>
          <p:cNvSpPr>
            <a:spLocks noGrp="1"/>
          </p:cNvSpPr>
          <p:nvPr>
            <p:ph type="sldNum" sz="quarter" idx="12"/>
          </p:nvPr>
        </p:nvSpPr>
        <p:spPr>
          <a:xfrm>
            <a:off x="8382000" y="6381750"/>
            <a:ext cx="457200" cy="476250"/>
          </a:xfrm>
          <a:noFill/>
        </p:spPr>
        <p:txBody>
          <a:bodyPr/>
          <a:lstStyle/>
          <a:p>
            <a:fld id="{392A60B1-7619-4B95-AE1F-A6C4E0FCAB1F}" type="slidenum">
              <a:rPr lang="en-US" smtClean="0">
                <a:latin typeface="Arial" pitchFamily="34" charset="0"/>
              </a:rPr>
              <a:pPr/>
              <a:t>41</a:t>
            </a:fld>
            <a:endParaRPr lang="en-US" smtClean="0">
              <a:latin typeface="Arial" pitchFamily="34" charset="0"/>
            </a:endParaRPr>
          </a:p>
        </p:txBody>
      </p:sp>
    </p:spTree>
    <p:extLst>
      <p:ext uri="{BB962C8B-B14F-4D97-AF65-F5344CB8AC3E}">
        <p14:creationId xmlns:p14="http://schemas.microsoft.com/office/powerpoint/2010/main" val="1661266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Updating Post-Secondary Goals</a:t>
            </a:r>
          </a:p>
        </p:txBody>
      </p:sp>
      <p:sp>
        <p:nvSpPr>
          <p:cNvPr id="47107" name="Content Placeholder 2"/>
          <p:cNvSpPr>
            <a:spLocks noGrp="1"/>
          </p:cNvSpPr>
          <p:nvPr>
            <p:ph idx="1"/>
          </p:nvPr>
        </p:nvSpPr>
        <p:spPr>
          <a:xfrm>
            <a:off x="304800" y="1219200"/>
            <a:ext cx="8458200" cy="5181600"/>
          </a:xfrm>
        </p:spPr>
        <p:txBody>
          <a:bodyPr/>
          <a:lstStyle/>
          <a:p>
            <a:r>
              <a:rPr lang="en-US" sz="2800" dirty="0" smtClean="0"/>
              <a:t>Post-secondary goals must be updated each year!</a:t>
            </a:r>
          </a:p>
          <a:p>
            <a:r>
              <a:rPr lang="en-US" sz="2800" dirty="0" smtClean="0">
                <a:solidFill>
                  <a:srgbClr val="C00000"/>
                </a:solidFill>
              </a:rPr>
              <a:t>This means that assessment data must be updated  (formally or informally) and reviewed each year.</a:t>
            </a:r>
          </a:p>
          <a:p>
            <a:r>
              <a:rPr lang="en-US" sz="2800" dirty="0" smtClean="0"/>
              <a:t>Post-secondary goals may not necessarily change from year to year, but Present Education Levels must be updated to reflect that the team reviewed the goal.</a:t>
            </a:r>
          </a:p>
          <a:p>
            <a:r>
              <a:rPr lang="en-US" sz="2800" dirty="0" smtClean="0"/>
              <a:t>For example, in 8</a:t>
            </a:r>
            <a:r>
              <a:rPr lang="en-US" sz="2800" baseline="30000" dirty="0" smtClean="0"/>
              <a:t>th</a:t>
            </a:r>
            <a:r>
              <a:rPr lang="en-US" sz="2800" dirty="0" smtClean="0"/>
              <a:t> grade, Jack indicated that he expressed interest in working in the area of  architecture.  Further assessment in 9</a:t>
            </a:r>
            <a:r>
              <a:rPr lang="en-US" sz="2800" baseline="30000" dirty="0" smtClean="0"/>
              <a:t>th</a:t>
            </a:r>
            <a:r>
              <a:rPr lang="en-US" sz="2800" dirty="0" smtClean="0"/>
              <a:t> grade indicates that Jack is now interested in carpentry, and plans to attend the CTE program for carpentry.</a:t>
            </a:r>
          </a:p>
          <a:p>
            <a:endParaRPr lang="en-US" sz="2800" dirty="0" smtClean="0"/>
          </a:p>
          <a:p>
            <a:endParaRPr lang="en-US" sz="2800" dirty="0" smtClean="0"/>
          </a:p>
        </p:txBody>
      </p:sp>
      <p:sp>
        <p:nvSpPr>
          <p:cNvPr id="471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9A9CF0C-DE85-4DA9-ACD6-0A391309F792}" type="slidenum">
              <a:rPr lang="en-US" smtClean="0"/>
              <a:pPr eaLnBrk="1" hangingPunct="1"/>
              <a:t>42</a:t>
            </a:fld>
            <a:endParaRPr lang="en-US" smtClean="0"/>
          </a:p>
        </p:txBody>
      </p:sp>
    </p:spTree>
    <p:extLst>
      <p:ext uri="{BB962C8B-B14F-4D97-AF65-F5344CB8AC3E}">
        <p14:creationId xmlns:p14="http://schemas.microsoft.com/office/powerpoint/2010/main" val="40862660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00044">
            <a:off x="7623175" y="8159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153400" cy="1096962"/>
          </a:xfrm>
        </p:spPr>
        <p:txBody>
          <a:bodyPr/>
          <a:lstStyle/>
          <a:p>
            <a:r>
              <a:rPr lang="en-US" smtClean="0"/>
              <a:t>Identifying student’s post secondary goals leads to further assessments…</a:t>
            </a:r>
          </a:p>
        </p:txBody>
      </p:sp>
      <p:sp>
        <p:nvSpPr>
          <p:cNvPr id="50179" name="Slide Number Placeholder 3"/>
          <p:cNvSpPr>
            <a:spLocks noGrp="1"/>
          </p:cNvSpPr>
          <p:nvPr>
            <p:ph type="sldNum" sz="quarter" idx="12"/>
          </p:nvPr>
        </p:nvSpPr>
        <p:spPr>
          <a:xfrm>
            <a:off x="8382000" y="6324600"/>
            <a:ext cx="4572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0218EE7-5D29-4E85-B663-7E3F8A7616D3}" type="slidenum">
              <a:rPr lang="en-US" smtClean="0"/>
              <a:pPr eaLnBrk="1" hangingPunct="1"/>
              <a:t>44</a:t>
            </a:fld>
            <a:endParaRPr lang="en-US" smtClean="0"/>
          </a:p>
        </p:txBody>
      </p:sp>
      <p:graphicFrame>
        <p:nvGraphicFramePr>
          <p:cNvPr id="5" name="Diagram 4"/>
          <p:cNvGraphicFramePr/>
          <p:nvPr>
            <p:extLst>
              <p:ext uri="{D42A27DB-BD31-4B8C-83A1-F6EECF244321}">
                <p14:modId xmlns:p14="http://schemas.microsoft.com/office/powerpoint/2010/main" val="681072115"/>
              </p:ext>
            </p:extLst>
          </p:nvPr>
        </p:nvGraphicFramePr>
        <p:xfrm>
          <a:off x="0" y="533400"/>
          <a:ext cx="8915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81" name="TextBox 5"/>
          <p:cNvSpPr txBox="1">
            <a:spLocks noChangeArrowheads="1"/>
          </p:cNvSpPr>
          <p:nvPr/>
        </p:nvSpPr>
        <p:spPr bwMode="auto">
          <a:xfrm>
            <a:off x="5029200" y="3886200"/>
            <a:ext cx="38862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400" b="1" dirty="0"/>
              <a:t>Abilities</a:t>
            </a:r>
            <a:r>
              <a:rPr lang="en-US" sz="2400" dirty="0"/>
              <a:t>: talents or acquired skills</a:t>
            </a:r>
            <a:endParaRPr lang="en-US" sz="2400" b="1" dirty="0"/>
          </a:p>
          <a:p>
            <a:pPr marL="342900" indent="-342900" eaLnBrk="1" hangingPunct="1">
              <a:buFont typeface="Arial" pitchFamily="34" charset="0"/>
              <a:buChar char="•"/>
            </a:pPr>
            <a:r>
              <a:rPr lang="en-US" sz="2400" b="1" dirty="0"/>
              <a:t>Aptitudes</a:t>
            </a:r>
            <a:r>
              <a:rPr lang="en-US" sz="2400" dirty="0"/>
              <a:t>: combination of characteristics that helps us know if the student might learn or become proficient in a particular area</a:t>
            </a:r>
            <a:endParaRPr lang="en-US" dirty="0"/>
          </a:p>
          <a:p>
            <a:pPr eaLnBrk="1" hangingPunct="1"/>
            <a:endParaRPr lang="en-US" b="1" dirty="0"/>
          </a:p>
          <a:p>
            <a:pPr eaLnBrk="1" hangingPunct="1"/>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p:cNvSpPr>
          <p:nvPr>
            <p:ph type="title"/>
          </p:nvPr>
        </p:nvSpPr>
        <p:spPr>
          <a:xfrm>
            <a:off x="304800" y="228600"/>
            <a:ext cx="8229600" cy="685800"/>
          </a:xfrm>
        </p:spPr>
        <p:txBody>
          <a:bodyPr/>
          <a:lstStyle/>
          <a:p>
            <a:pPr eaLnBrk="1" hangingPunct="1"/>
            <a:r>
              <a:rPr lang="en-US" smtClean="0"/>
              <a:t>Matching assessments to goals…</a:t>
            </a:r>
          </a:p>
        </p:txBody>
      </p:sp>
      <p:sp>
        <p:nvSpPr>
          <p:cNvPr id="12291" name="Content Placeholder 5"/>
          <p:cNvSpPr>
            <a:spLocks noGrp="1"/>
          </p:cNvSpPr>
          <p:nvPr>
            <p:ph idx="1"/>
          </p:nvPr>
        </p:nvSpPr>
        <p:spPr>
          <a:xfrm>
            <a:off x="381000" y="1219200"/>
            <a:ext cx="7315200" cy="5181600"/>
          </a:xfrm>
        </p:spPr>
        <p:txBody>
          <a:bodyPr/>
          <a:lstStyle/>
          <a:p>
            <a:pPr eaLnBrk="1" hangingPunct="1">
              <a:buFontTx/>
              <a:buNone/>
            </a:pPr>
            <a:r>
              <a:rPr lang="en-US" sz="2800" dirty="0" smtClean="0"/>
              <a:t>Considerations….</a:t>
            </a:r>
          </a:p>
          <a:p>
            <a:pPr eaLnBrk="1" hangingPunct="1"/>
            <a:r>
              <a:rPr lang="en-US" sz="2800" dirty="0" smtClean="0"/>
              <a:t>Does Caroline have the reading and math skills needed to succeed in a cosmetology program?</a:t>
            </a:r>
          </a:p>
          <a:p>
            <a:pPr eaLnBrk="1" hangingPunct="1"/>
            <a:r>
              <a:rPr lang="en-US" sz="2800" dirty="0" smtClean="0"/>
              <a:t>Will she be able to manage writing demands for a post-secondary program?</a:t>
            </a:r>
          </a:p>
          <a:p>
            <a:pPr eaLnBrk="1" hangingPunct="1"/>
            <a:r>
              <a:rPr lang="en-US" sz="2800" dirty="0" smtClean="0"/>
              <a:t>Will she be able to get along with supervisors and co-workers?</a:t>
            </a:r>
          </a:p>
          <a:p>
            <a:pPr eaLnBrk="1" hangingPunct="1"/>
            <a:r>
              <a:rPr lang="en-US" sz="2800" dirty="0" smtClean="0"/>
              <a:t>Will she be able to manage a budget when she lives on her own?</a:t>
            </a:r>
          </a:p>
          <a:p>
            <a:pPr eaLnBrk="1" hangingPunct="1"/>
            <a:r>
              <a:rPr lang="en-US" sz="2800" dirty="0" smtClean="0"/>
              <a:t>What gaps we will need to address?</a:t>
            </a:r>
          </a:p>
          <a:p>
            <a:pPr eaLnBrk="1" hangingPunct="1"/>
            <a:endParaRPr lang="en-US" sz="2800" dirty="0" smtClean="0"/>
          </a:p>
          <a:p>
            <a:pPr eaLnBrk="1" hangingPunct="1"/>
            <a:endParaRPr lang="en-US" sz="2800" dirty="0" smtClean="0"/>
          </a:p>
          <a:p>
            <a:pPr eaLnBrk="1" hangingPunct="1">
              <a:buFontTx/>
              <a:buNone/>
            </a:pPr>
            <a:endParaRPr lang="en-US" dirty="0" smtClean="0">
              <a:solidFill>
                <a:srgbClr val="C00000"/>
              </a:solidFill>
            </a:endParaRPr>
          </a:p>
        </p:txBody>
      </p:sp>
      <p:sp>
        <p:nvSpPr>
          <p:cNvPr id="29700" name="Slide Number Placeholder 3"/>
          <p:cNvSpPr>
            <a:spLocks noGrp="1"/>
          </p:cNvSpPr>
          <p:nvPr>
            <p:ph type="sldNum" sz="quarter" idx="12"/>
          </p:nvPr>
        </p:nvSpPr>
        <p:spPr>
          <a:xfrm>
            <a:off x="8305800" y="6245225"/>
            <a:ext cx="381000" cy="476250"/>
          </a:xfrm>
        </p:spPr>
        <p:txBody>
          <a:bodyPr/>
          <a:lstStyle/>
          <a:p>
            <a:pPr>
              <a:defRPr/>
            </a:pPr>
            <a:fld id="{118C0F00-F755-4C6C-BB7B-B40C45D1A863}" type="slidenum">
              <a:rPr lang="en-US" smtClean="0">
                <a:latin typeface="Arial" pitchFamily="34" charset="0"/>
              </a:rPr>
              <a:pPr>
                <a:defRPr/>
              </a:pPr>
              <a:t>45</a:t>
            </a:fld>
            <a:endParaRPr lang="en-US" smtClean="0">
              <a:latin typeface="Arial" pitchFamily="34" charset="0"/>
            </a:endParaRPr>
          </a:p>
        </p:txBody>
      </p:sp>
      <p:pic>
        <p:nvPicPr>
          <p:cNvPr id="12293" name="Picture 1" descr="C:\Documents and Settings\rnilles\Local Settings\Temporary Internet Files\Content.IE5\GLQY2BFF\MPj04387330000[1].jpg"/>
          <p:cNvPicPr>
            <a:picLocks noChangeAspect="1" noChangeArrowheads="1"/>
          </p:cNvPicPr>
          <p:nvPr/>
        </p:nvPicPr>
        <p:blipFill>
          <a:blip r:embed="rId3">
            <a:extLst>
              <a:ext uri="{28A0092B-C50C-407E-A947-70E740481C1C}">
                <a14:useLocalDpi xmlns:a14="http://schemas.microsoft.com/office/drawing/2010/main" val="0"/>
              </a:ext>
            </a:extLst>
          </a:blip>
          <a:srcRect t="-250" b="12750"/>
          <a:stretch>
            <a:fillRect/>
          </a:stretch>
        </p:blipFill>
        <p:spPr bwMode="auto">
          <a:xfrm>
            <a:off x="7512050" y="228600"/>
            <a:ext cx="133508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702797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p:cNvSpPr>
            <a:spLocks noGrp="1"/>
          </p:cNvSpPr>
          <p:nvPr>
            <p:ph type="title"/>
          </p:nvPr>
        </p:nvSpPr>
        <p:spPr>
          <a:xfrm>
            <a:off x="533400" y="228600"/>
            <a:ext cx="8229600" cy="685800"/>
          </a:xfrm>
        </p:spPr>
        <p:txBody>
          <a:bodyPr/>
          <a:lstStyle/>
          <a:p>
            <a:pPr eaLnBrk="1" hangingPunct="1"/>
            <a:r>
              <a:rPr lang="en-US" sz="3200" dirty="0" smtClean="0"/>
              <a:t>Current Skills vs. Future Needs…GAP analysis</a:t>
            </a:r>
          </a:p>
        </p:txBody>
      </p:sp>
      <p:sp>
        <p:nvSpPr>
          <p:cNvPr id="51203" name="Content Placeholder 5"/>
          <p:cNvSpPr>
            <a:spLocks noGrp="1"/>
          </p:cNvSpPr>
          <p:nvPr>
            <p:ph idx="1"/>
          </p:nvPr>
        </p:nvSpPr>
        <p:spPr>
          <a:xfrm>
            <a:off x="228600" y="1219200"/>
            <a:ext cx="8686800" cy="5029200"/>
          </a:xfrm>
        </p:spPr>
        <p:txBody>
          <a:bodyPr/>
          <a:lstStyle/>
          <a:p>
            <a:pPr eaLnBrk="1" hangingPunct="1">
              <a:buFontTx/>
              <a:buNone/>
            </a:pPr>
            <a:r>
              <a:rPr lang="en-US" sz="2800" dirty="0" smtClean="0"/>
              <a:t>We gather information from various domains, to identify where the student is now and what is needed to reach  his/her goals:</a:t>
            </a:r>
          </a:p>
          <a:p>
            <a:pPr lvl="1" eaLnBrk="1" hangingPunct="1"/>
            <a:r>
              <a:rPr lang="en-US" sz="2400" dirty="0"/>
              <a:t>What are Caroline’s current reading and math skills– what will she need to succeed in a cosmetology program?</a:t>
            </a:r>
          </a:p>
          <a:p>
            <a:pPr lvl="1" eaLnBrk="1" hangingPunct="1"/>
            <a:r>
              <a:rPr lang="en-US" sz="2400" dirty="0"/>
              <a:t>What are Shawna’s current skills with food preparation--  what skills will she need to be able to plan and manage meals?</a:t>
            </a:r>
          </a:p>
          <a:p>
            <a:pPr lvl="1" eaLnBrk="1" hangingPunct="1"/>
            <a:r>
              <a:rPr lang="en-US" sz="2400" dirty="0" smtClean="0"/>
              <a:t>What are Brad’s current travel skills- will he </a:t>
            </a:r>
            <a:r>
              <a:rPr lang="en-US" sz="2400" dirty="0"/>
              <a:t>be able to travel independently to work</a:t>
            </a:r>
            <a:r>
              <a:rPr lang="en-US" sz="2400" dirty="0" smtClean="0"/>
              <a:t>?</a:t>
            </a:r>
          </a:p>
          <a:p>
            <a:pPr lvl="1" eaLnBrk="1" hangingPunct="1"/>
            <a:r>
              <a:rPr lang="en-US" sz="2400" dirty="0" smtClean="0"/>
              <a:t>Do Mike’s current work habits suggest that he is prepared for supported –or competitive --- employment?</a:t>
            </a:r>
          </a:p>
          <a:p>
            <a:pPr eaLnBrk="1" hangingPunct="1"/>
            <a:r>
              <a:rPr lang="en-US" sz="2800" dirty="0" smtClean="0">
                <a:solidFill>
                  <a:srgbClr val="C00000"/>
                </a:solidFill>
              </a:rPr>
              <a:t>Include this gap analysis in Present Levels of Academic Achievement and Functional Performance.</a:t>
            </a:r>
            <a:endParaRPr lang="en-US" dirty="0" smtClean="0">
              <a:solidFill>
                <a:srgbClr val="C00000"/>
              </a:solidFill>
            </a:endParaRPr>
          </a:p>
        </p:txBody>
      </p:sp>
      <p:sp>
        <p:nvSpPr>
          <p:cNvPr id="51204" name="Slide Number Placeholder 3"/>
          <p:cNvSpPr>
            <a:spLocks noGrp="1"/>
          </p:cNvSpPr>
          <p:nvPr>
            <p:ph type="sldNum" sz="quarter" idx="12"/>
          </p:nvPr>
        </p:nvSpPr>
        <p:spPr>
          <a:xfrm>
            <a:off x="8305800" y="6245225"/>
            <a:ext cx="3810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2C29D26-8461-4B9F-9752-857C20AC2CDD}" type="slidenum">
              <a:rPr lang="en-US" smtClean="0"/>
              <a:pPr eaLnBrk="1" hangingPunct="1"/>
              <a:t>46</a:t>
            </a:fld>
            <a:endParaRPr lang="en-US" smtClean="0"/>
          </a:p>
        </p:txBody>
      </p:sp>
    </p:spTree>
    <p:extLst>
      <p:ext uri="{BB962C8B-B14F-4D97-AF65-F5344CB8AC3E}">
        <p14:creationId xmlns:p14="http://schemas.microsoft.com/office/powerpoint/2010/main" val="5257236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2"/>
          <p:cNvSpPr>
            <a:spLocks noGrp="1"/>
          </p:cNvSpPr>
          <p:nvPr>
            <p:ph type="title"/>
          </p:nvPr>
        </p:nvSpPr>
        <p:spPr>
          <a:xfrm>
            <a:off x="381000" y="274638"/>
            <a:ext cx="8382000" cy="563562"/>
          </a:xfrm>
        </p:spPr>
        <p:txBody>
          <a:bodyPr/>
          <a:lstStyle/>
          <a:p>
            <a:r>
              <a:rPr lang="en-US" sz="3200" b="1" smtClean="0">
                <a:solidFill>
                  <a:srgbClr val="C00000"/>
                </a:solidFill>
              </a:rPr>
              <a:t>Domains</a:t>
            </a:r>
            <a:r>
              <a:rPr lang="en-US" sz="3200" smtClean="0"/>
              <a:t> of Assessment that Inform Transition</a:t>
            </a:r>
          </a:p>
        </p:txBody>
      </p:sp>
      <p:sp>
        <p:nvSpPr>
          <p:cNvPr id="52227" name="Content Placeholder 3"/>
          <p:cNvSpPr>
            <a:spLocks noGrp="1"/>
          </p:cNvSpPr>
          <p:nvPr>
            <p:ph idx="1"/>
          </p:nvPr>
        </p:nvSpPr>
        <p:spPr>
          <a:xfrm>
            <a:off x="152400" y="1219200"/>
            <a:ext cx="8763000" cy="5410200"/>
          </a:xfrm>
        </p:spPr>
        <p:txBody>
          <a:bodyPr/>
          <a:lstStyle/>
          <a:p>
            <a:pPr eaLnBrk="1" hangingPunct="1">
              <a:spcBef>
                <a:spcPct val="0"/>
              </a:spcBef>
              <a:buFontTx/>
              <a:buNone/>
            </a:pPr>
            <a:r>
              <a:rPr lang="en-US" sz="3000" b="1" i="1" dirty="0" smtClean="0">
                <a:solidFill>
                  <a:srgbClr val="C00000"/>
                </a:solidFill>
              </a:rPr>
              <a:t>Assessing aptitudes may include areas such as:</a:t>
            </a:r>
          </a:p>
          <a:p>
            <a:pPr eaLnBrk="1" hangingPunct="1">
              <a:spcBef>
                <a:spcPct val="0"/>
              </a:spcBef>
            </a:pPr>
            <a:r>
              <a:rPr lang="en-US" sz="3000" dirty="0" smtClean="0"/>
              <a:t>Academic Skills</a:t>
            </a:r>
          </a:p>
          <a:p>
            <a:pPr eaLnBrk="1" hangingPunct="1">
              <a:spcBef>
                <a:spcPct val="0"/>
              </a:spcBef>
            </a:pPr>
            <a:r>
              <a:rPr lang="en-US" sz="3000" dirty="0" smtClean="0"/>
              <a:t>Organizational skills</a:t>
            </a:r>
          </a:p>
          <a:p>
            <a:pPr eaLnBrk="1" hangingPunct="1">
              <a:spcBef>
                <a:spcPct val="0"/>
              </a:spcBef>
            </a:pPr>
            <a:r>
              <a:rPr lang="en-US" sz="3000" dirty="0" smtClean="0"/>
              <a:t>Social Skills</a:t>
            </a:r>
          </a:p>
          <a:p>
            <a:pPr eaLnBrk="1" hangingPunct="1">
              <a:spcBef>
                <a:spcPct val="0"/>
              </a:spcBef>
            </a:pPr>
            <a:r>
              <a:rPr lang="en-US" sz="3000" dirty="0" smtClean="0"/>
              <a:t>Dexterity Skills</a:t>
            </a:r>
          </a:p>
          <a:p>
            <a:pPr eaLnBrk="1" hangingPunct="1">
              <a:spcBef>
                <a:spcPct val="0"/>
              </a:spcBef>
            </a:pPr>
            <a:r>
              <a:rPr lang="en-US" sz="3000" dirty="0" smtClean="0"/>
              <a:t>Communication Skills</a:t>
            </a:r>
          </a:p>
          <a:p>
            <a:pPr eaLnBrk="1" hangingPunct="1">
              <a:spcBef>
                <a:spcPct val="0"/>
              </a:spcBef>
            </a:pPr>
            <a:r>
              <a:rPr lang="en-US" sz="3000" dirty="0" smtClean="0"/>
              <a:t>Self Help Skills</a:t>
            </a:r>
          </a:p>
          <a:p>
            <a:pPr eaLnBrk="1" hangingPunct="1">
              <a:spcBef>
                <a:spcPct val="0"/>
              </a:spcBef>
            </a:pPr>
            <a:r>
              <a:rPr lang="en-US" sz="3000" dirty="0" smtClean="0"/>
              <a:t>Travel Skills</a:t>
            </a:r>
          </a:p>
          <a:p>
            <a:pPr eaLnBrk="1" hangingPunct="1">
              <a:spcBef>
                <a:spcPct val="0"/>
              </a:spcBef>
            </a:pPr>
            <a:r>
              <a:rPr lang="en-US" sz="3000" dirty="0" smtClean="0"/>
              <a:t>Mobility Skills</a:t>
            </a:r>
          </a:p>
          <a:p>
            <a:pPr eaLnBrk="1" hangingPunct="1">
              <a:spcBef>
                <a:spcPct val="0"/>
              </a:spcBef>
            </a:pPr>
            <a:r>
              <a:rPr lang="en-US" sz="3000" dirty="0" smtClean="0"/>
              <a:t>Workplace Values</a:t>
            </a:r>
          </a:p>
          <a:p>
            <a:pPr eaLnBrk="1" hangingPunct="1">
              <a:spcBef>
                <a:spcPct val="0"/>
              </a:spcBef>
            </a:pPr>
            <a:r>
              <a:rPr lang="en-US" sz="3000" dirty="0" smtClean="0"/>
              <a:t>Self Determination and Self Advocacy Skills</a:t>
            </a:r>
          </a:p>
          <a:p>
            <a:pPr eaLnBrk="1" hangingPunct="1">
              <a:spcBef>
                <a:spcPct val="0"/>
              </a:spcBef>
            </a:pPr>
            <a:r>
              <a:rPr lang="en-US" sz="3000" dirty="0" smtClean="0"/>
              <a:t>Other areas based on individual need</a:t>
            </a:r>
          </a:p>
        </p:txBody>
      </p:sp>
      <p:sp>
        <p:nvSpPr>
          <p:cNvPr id="52228" name="Slide Number Placeholder 1"/>
          <p:cNvSpPr>
            <a:spLocks noGrp="1"/>
          </p:cNvSpPr>
          <p:nvPr>
            <p:ph type="sldNum" sz="quarter" idx="12"/>
          </p:nvPr>
        </p:nvSpPr>
        <p:spPr>
          <a:xfrm>
            <a:off x="8458200" y="6248400"/>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E7A36AF-1E02-4DC6-8B71-6238C2EC07B6}" type="slidenum">
              <a:rPr lang="en-US" smtClean="0"/>
              <a:pPr eaLnBrk="1" hangingPunct="1"/>
              <a:t>47</a:t>
            </a:fld>
            <a:endParaRPr lang="en-US" smtClean="0"/>
          </a:p>
        </p:txBody>
      </p:sp>
      <p:pic>
        <p:nvPicPr>
          <p:cNvPr id="52229" name="Picture 8" descr="C:\Documents and Settings\rnilles\Local Settings\Temporary Internet Files\Content.IE5\EMBSQDN6\MCj029547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2438400"/>
            <a:ext cx="18113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381000" y="274638"/>
            <a:ext cx="8305800" cy="563562"/>
          </a:xfrm>
        </p:spPr>
        <p:txBody>
          <a:bodyPr anchor="b"/>
          <a:lstStyle/>
          <a:p>
            <a:pPr eaLnBrk="1" hangingPunct="1"/>
            <a:r>
              <a:rPr lang="en-US" sz="3200" b="1" dirty="0" smtClean="0">
                <a:solidFill>
                  <a:srgbClr val="C00000"/>
                </a:solidFill>
              </a:rPr>
              <a:t>Examples </a:t>
            </a:r>
            <a:r>
              <a:rPr lang="en-US" sz="3200" dirty="0" smtClean="0"/>
              <a:t>of Assessments of Aptitudes</a:t>
            </a:r>
          </a:p>
        </p:txBody>
      </p:sp>
      <p:sp>
        <p:nvSpPr>
          <p:cNvPr id="53251" name="Rectangle 3"/>
          <p:cNvSpPr>
            <a:spLocks noGrp="1" noChangeArrowheads="1"/>
          </p:cNvSpPr>
          <p:nvPr>
            <p:ph sz="half" idx="1"/>
          </p:nvPr>
        </p:nvSpPr>
        <p:spPr>
          <a:xfrm>
            <a:off x="304800" y="1295399"/>
            <a:ext cx="4267200" cy="5324475"/>
          </a:xfrm>
        </p:spPr>
        <p:txBody>
          <a:bodyPr/>
          <a:lstStyle/>
          <a:p>
            <a:pPr eaLnBrk="1" hangingPunct="1">
              <a:lnSpc>
                <a:spcPct val="90000"/>
              </a:lnSpc>
            </a:pPr>
            <a:r>
              <a:rPr lang="en-US" dirty="0" smtClean="0"/>
              <a:t>Curriculum-Based Assessments</a:t>
            </a:r>
          </a:p>
          <a:p>
            <a:pPr eaLnBrk="1" hangingPunct="1">
              <a:lnSpc>
                <a:spcPct val="90000"/>
              </a:lnSpc>
            </a:pPr>
            <a:r>
              <a:rPr lang="en-US" dirty="0" smtClean="0"/>
              <a:t>Classroom quizzes comprehension checks, essays, checklists/rubrics</a:t>
            </a:r>
          </a:p>
          <a:p>
            <a:pPr eaLnBrk="1" hangingPunct="1">
              <a:lnSpc>
                <a:spcPct val="90000"/>
              </a:lnSpc>
            </a:pPr>
            <a:r>
              <a:rPr lang="en-US" dirty="0" smtClean="0"/>
              <a:t>Progress monitoring on goals </a:t>
            </a:r>
          </a:p>
          <a:p>
            <a:pPr eaLnBrk="1" hangingPunct="1">
              <a:lnSpc>
                <a:spcPct val="90000"/>
              </a:lnSpc>
            </a:pPr>
            <a:r>
              <a:rPr lang="en-US" dirty="0"/>
              <a:t>Comprehensive Diagnostic Tool (CDT</a:t>
            </a:r>
            <a:r>
              <a:rPr lang="en-US" dirty="0" smtClean="0"/>
              <a:t>)</a:t>
            </a:r>
          </a:p>
          <a:p>
            <a:pPr eaLnBrk="1" hangingPunct="1">
              <a:lnSpc>
                <a:spcPct val="90000"/>
              </a:lnSpc>
            </a:pPr>
            <a:r>
              <a:rPr lang="en-US" dirty="0"/>
              <a:t>4Sight</a:t>
            </a:r>
            <a:endParaRPr lang="en-US" dirty="0" smtClean="0"/>
          </a:p>
          <a:p>
            <a:pPr eaLnBrk="1" hangingPunct="1">
              <a:lnSpc>
                <a:spcPct val="90000"/>
              </a:lnSpc>
            </a:pPr>
            <a:r>
              <a:rPr lang="en-US" dirty="0" smtClean="0"/>
              <a:t>Keystone</a:t>
            </a:r>
          </a:p>
          <a:p>
            <a:pPr eaLnBrk="1" hangingPunct="1">
              <a:lnSpc>
                <a:spcPct val="90000"/>
              </a:lnSpc>
            </a:pPr>
            <a:r>
              <a:rPr lang="en-US" dirty="0" smtClean="0"/>
              <a:t>PSSA</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buFontTx/>
              <a:buNone/>
            </a:pPr>
            <a:endParaRPr lang="en-US" sz="2400" dirty="0" smtClean="0"/>
          </a:p>
          <a:p>
            <a:pPr eaLnBrk="1" hangingPunct="1">
              <a:lnSpc>
                <a:spcPct val="90000"/>
              </a:lnSpc>
            </a:pPr>
            <a:endParaRPr lang="en-US" sz="2400" dirty="0" smtClean="0"/>
          </a:p>
          <a:p>
            <a:pPr algn="ctr" eaLnBrk="1" hangingPunct="1">
              <a:lnSpc>
                <a:spcPct val="90000"/>
              </a:lnSpc>
              <a:buFontTx/>
              <a:buNone/>
            </a:pPr>
            <a:endParaRPr lang="en-US" sz="3600" dirty="0" smtClean="0"/>
          </a:p>
        </p:txBody>
      </p:sp>
      <p:sp>
        <p:nvSpPr>
          <p:cNvPr id="53252" name="Content Placeholder 7"/>
          <p:cNvSpPr>
            <a:spLocks noGrp="1"/>
          </p:cNvSpPr>
          <p:nvPr>
            <p:ph sz="half" idx="2"/>
          </p:nvPr>
        </p:nvSpPr>
        <p:spPr>
          <a:xfrm>
            <a:off x="4800600" y="1219200"/>
            <a:ext cx="4038600" cy="5181600"/>
          </a:xfrm>
        </p:spPr>
        <p:txBody>
          <a:bodyPr/>
          <a:lstStyle/>
          <a:p>
            <a:pPr eaLnBrk="1" hangingPunct="1">
              <a:lnSpc>
                <a:spcPct val="90000"/>
              </a:lnSpc>
            </a:pPr>
            <a:r>
              <a:rPr lang="en-US" dirty="0"/>
              <a:t>Career and technical education </a:t>
            </a:r>
            <a:r>
              <a:rPr lang="en-US" dirty="0" smtClean="0"/>
              <a:t>assessments</a:t>
            </a:r>
          </a:p>
          <a:p>
            <a:pPr eaLnBrk="1" hangingPunct="1">
              <a:lnSpc>
                <a:spcPct val="90000"/>
              </a:lnSpc>
            </a:pPr>
            <a:r>
              <a:rPr lang="en-US" dirty="0"/>
              <a:t>Work Samples</a:t>
            </a:r>
          </a:p>
          <a:p>
            <a:pPr eaLnBrk="1" hangingPunct="1">
              <a:lnSpc>
                <a:spcPct val="90000"/>
              </a:lnSpc>
            </a:pPr>
            <a:r>
              <a:rPr lang="en-US" dirty="0"/>
              <a:t>Portfolios</a:t>
            </a:r>
          </a:p>
          <a:p>
            <a:pPr eaLnBrk="1" hangingPunct="1">
              <a:lnSpc>
                <a:spcPct val="90000"/>
              </a:lnSpc>
            </a:pPr>
            <a:r>
              <a:rPr lang="en-US" dirty="0" smtClean="0"/>
              <a:t>Information from employers</a:t>
            </a:r>
          </a:p>
          <a:p>
            <a:pPr eaLnBrk="1" hangingPunct="1">
              <a:lnSpc>
                <a:spcPct val="90000"/>
              </a:lnSpc>
            </a:pPr>
            <a:r>
              <a:rPr lang="en-US" dirty="0" smtClean="0"/>
              <a:t>Commercially prepared assessments of specific career-related aptitudes (McCarron-Dial, SAGE, etc.)</a:t>
            </a:r>
          </a:p>
          <a:p>
            <a:r>
              <a:rPr lang="en-US" dirty="0" smtClean="0"/>
              <a:t>Observations </a:t>
            </a:r>
            <a:r>
              <a:rPr lang="en-US" sz="2400" dirty="0" smtClean="0"/>
              <a:t>(Home/School/Community)</a:t>
            </a:r>
            <a:endParaRPr lang="en-US" dirty="0" smtClean="0"/>
          </a:p>
        </p:txBody>
      </p:sp>
      <p:sp>
        <p:nvSpPr>
          <p:cNvPr id="53253" name="Slide Number Placeholder 5"/>
          <p:cNvSpPr txBox="1">
            <a:spLocks/>
          </p:cNvSpPr>
          <p:nvPr/>
        </p:nvSpPr>
        <p:spPr bwMode="auto">
          <a:xfrm>
            <a:off x="84582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A09FD8A-A406-4A4C-ACD6-85D08276A846}" type="slidenum">
              <a:rPr lang="en-US" sz="1400"/>
              <a:pPr eaLnBrk="1" hangingPunct="1"/>
              <a:t>48</a:t>
            </a:fld>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7543800" cy="4830763"/>
          </a:xfrm>
        </p:spPr>
        <p:txBody>
          <a:bodyPr/>
          <a:lstStyle/>
          <a:p>
            <a:r>
              <a:rPr lang="en-US" dirty="0">
                <a:solidFill>
                  <a:srgbClr val="333399"/>
                </a:solidFill>
              </a:rPr>
              <a:t>F</a:t>
            </a:r>
            <a:r>
              <a:rPr lang="en-US" dirty="0" smtClean="0">
                <a:solidFill>
                  <a:srgbClr val="333399"/>
                </a:solidFill>
              </a:rPr>
              <a:t>ree, online assessments  </a:t>
            </a:r>
            <a:r>
              <a:rPr lang="en-US" dirty="0">
                <a:solidFill>
                  <a:srgbClr val="333399"/>
                </a:solidFill>
              </a:rPr>
              <a:t>designed to provide diagnostic information in order to guide </a:t>
            </a:r>
            <a:r>
              <a:rPr lang="en-US" dirty="0" smtClean="0">
                <a:solidFill>
                  <a:srgbClr val="333399"/>
                </a:solidFill>
              </a:rPr>
              <a:t>instruction</a:t>
            </a:r>
          </a:p>
          <a:p>
            <a:r>
              <a:rPr lang="en-US" dirty="0">
                <a:solidFill>
                  <a:srgbClr val="333399"/>
                </a:solidFill>
              </a:rPr>
              <a:t>A</a:t>
            </a:r>
            <a:r>
              <a:rPr lang="en-US" dirty="0" smtClean="0">
                <a:solidFill>
                  <a:srgbClr val="333399"/>
                </a:solidFill>
              </a:rPr>
              <a:t>ssist PA educators </a:t>
            </a:r>
            <a:r>
              <a:rPr lang="en-US" dirty="0">
                <a:solidFill>
                  <a:srgbClr val="333399"/>
                </a:solidFill>
              </a:rPr>
              <a:t>in identifying students’ academic strengths and areas of need, providing  links to classroom </a:t>
            </a:r>
            <a:r>
              <a:rPr lang="en-US" dirty="0" smtClean="0">
                <a:solidFill>
                  <a:srgbClr val="333399"/>
                </a:solidFill>
              </a:rPr>
              <a:t>resources</a:t>
            </a:r>
          </a:p>
          <a:p>
            <a:r>
              <a:rPr lang="en-US" dirty="0">
                <a:solidFill>
                  <a:srgbClr val="333399"/>
                </a:solidFill>
              </a:rPr>
              <a:t>I</a:t>
            </a:r>
            <a:r>
              <a:rPr lang="en-US" dirty="0" smtClean="0">
                <a:solidFill>
                  <a:srgbClr val="333399"/>
                </a:solidFill>
              </a:rPr>
              <a:t>ntegrated </a:t>
            </a:r>
            <a:r>
              <a:rPr lang="en-US" dirty="0">
                <a:solidFill>
                  <a:srgbClr val="333399"/>
                </a:solidFill>
              </a:rPr>
              <a:t>and aligned with the  Standards Aligned System (SAS)</a:t>
            </a:r>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49</a:t>
            </a:fld>
            <a:endParaRPr lang="en-US"/>
          </a:p>
        </p:txBody>
      </p:sp>
      <p:sp>
        <p:nvSpPr>
          <p:cNvPr id="5" name="Title 4"/>
          <p:cNvSpPr>
            <a:spLocks noGrp="1"/>
          </p:cNvSpPr>
          <p:nvPr>
            <p:ph type="title"/>
          </p:nvPr>
        </p:nvSpPr>
        <p:spPr/>
        <p:txBody>
          <a:bodyPr/>
          <a:lstStyle/>
          <a:p>
            <a:r>
              <a:rPr lang="en-US" dirty="0" smtClean="0">
                <a:solidFill>
                  <a:srgbClr val="333399"/>
                </a:solidFill>
              </a:rPr>
              <a:t>Classroom </a:t>
            </a:r>
            <a:r>
              <a:rPr lang="en-US" dirty="0">
                <a:solidFill>
                  <a:srgbClr val="333399"/>
                </a:solidFill>
              </a:rPr>
              <a:t>Diagnostic Tools (CDT)</a:t>
            </a:r>
            <a:endParaRPr lang="en-US" dirty="0"/>
          </a:p>
        </p:txBody>
      </p:sp>
      <p:sp>
        <p:nvSpPr>
          <p:cNvPr id="8" name="Explosion 1 7"/>
          <p:cNvSpPr/>
          <p:nvPr/>
        </p:nvSpPr>
        <p:spPr>
          <a:xfrm>
            <a:off x="7682346" y="914400"/>
            <a:ext cx="1454727" cy="1364673"/>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945582" y="1404048"/>
            <a:ext cx="928254" cy="369332"/>
          </a:xfrm>
          <a:prstGeom prst="rect">
            <a:avLst/>
          </a:prstGeom>
          <a:noFill/>
        </p:spPr>
        <p:txBody>
          <a:bodyPr wrap="square" rtlCol="0">
            <a:spAutoFit/>
          </a:bodyPr>
          <a:lstStyle/>
          <a:p>
            <a:r>
              <a:rPr lang="en-US" dirty="0" smtClean="0"/>
              <a:t>NEW!</a:t>
            </a:r>
            <a:endParaRPr lang="en-US" dirty="0"/>
          </a:p>
        </p:txBody>
      </p:sp>
    </p:spTree>
    <p:extLst>
      <p:ext uri="{BB962C8B-B14F-4D97-AF65-F5344CB8AC3E}">
        <p14:creationId xmlns:p14="http://schemas.microsoft.com/office/powerpoint/2010/main" val="1836025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28600" y="304800"/>
            <a:ext cx="8229600" cy="563562"/>
          </a:xfrm>
        </p:spPr>
        <p:txBody>
          <a:bodyPr/>
          <a:lstStyle/>
          <a:p>
            <a:pPr eaLnBrk="1" hangingPunct="1"/>
            <a:r>
              <a:rPr lang="en-US" dirty="0" smtClean="0"/>
              <a:t>Caroline:  Example Student</a:t>
            </a:r>
          </a:p>
        </p:txBody>
      </p:sp>
      <p:sp>
        <p:nvSpPr>
          <p:cNvPr id="5" name="Content Placeholder 4"/>
          <p:cNvSpPr>
            <a:spLocks noGrp="1"/>
          </p:cNvSpPr>
          <p:nvPr>
            <p:ph idx="1"/>
          </p:nvPr>
        </p:nvSpPr>
        <p:spPr>
          <a:xfrm>
            <a:off x="457200" y="1447800"/>
            <a:ext cx="7239000" cy="4876800"/>
          </a:xfrm>
        </p:spPr>
        <p:txBody>
          <a:bodyPr rtlCol="0">
            <a:normAutofit fontScale="92500"/>
          </a:bodyPr>
          <a:lstStyle/>
          <a:p>
            <a:pPr eaLnBrk="1" fontAlgn="auto" hangingPunct="1">
              <a:spcAft>
                <a:spcPts val="0"/>
              </a:spcAft>
              <a:defRPr/>
            </a:pPr>
            <a:r>
              <a:rPr lang="en-US" dirty="0" smtClean="0"/>
              <a:t>15 year old 10</a:t>
            </a:r>
            <a:r>
              <a:rPr lang="en-US" baseline="30000" dirty="0" smtClean="0"/>
              <a:t>th</a:t>
            </a:r>
            <a:r>
              <a:rPr lang="en-US" dirty="0" smtClean="0"/>
              <a:t> grader</a:t>
            </a:r>
          </a:p>
          <a:p>
            <a:pPr eaLnBrk="1" fontAlgn="auto" hangingPunct="1">
              <a:spcAft>
                <a:spcPts val="0"/>
              </a:spcAft>
              <a:defRPr/>
            </a:pPr>
            <a:r>
              <a:rPr lang="en-US" dirty="0" smtClean="0"/>
              <a:t>Interested in becoming a cosmetologist and going to Career Technical Education Program next year</a:t>
            </a:r>
          </a:p>
          <a:p>
            <a:pPr eaLnBrk="1" fontAlgn="auto" hangingPunct="1">
              <a:spcAft>
                <a:spcPts val="0"/>
              </a:spcAft>
              <a:defRPr/>
            </a:pPr>
            <a:r>
              <a:rPr lang="en-US" dirty="0" smtClean="0"/>
              <a:t>Recent behavioral concerns</a:t>
            </a:r>
          </a:p>
          <a:p>
            <a:pPr eaLnBrk="1" fontAlgn="auto" hangingPunct="1">
              <a:spcAft>
                <a:spcPts val="0"/>
              </a:spcAft>
              <a:defRPr/>
            </a:pPr>
            <a:r>
              <a:rPr lang="en-US" dirty="0" smtClean="0"/>
              <a:t>Positive Behavioral Support Plan developed </a:t>
            </a:r>
          </a:p>
          <a:p>
            <a:pPr eaLnBrk="1" fontAlgn="auto" hangingPunct="1">
              <a:spcAft>
                <a:spcPts val="0"/>
              </a:spcAft>
              <a:defRPr/>
            </a:pPr>
            <a:r>
              <a:rPr lang="en-US" dirty="0" smtClean="0"/>
              <a:t>Writing skill deficits</a:t>
            </a:r>
          </a:p>
          <a:p>
            <a:pPr eaLnBrk="1" fontAlgn="auto" hangingPunct="1">
              <a:spcAft>
                <a:spcPts val="0"/>
              </a:spcAft>
              <a:defRPr/>
            </a:pPr>
            <a:r>
              <a:rPr lang="en-US" dirty="0" smtClean="0"/>
              <a:t>Math skill deficits</a:t>
            </a:r>
          </a:p>
          <a:p>
            <a:pPr eaLnBrk="1" fontAlgn="auto" hangingPunct="1">
              <a:spcAft>
                <a:spcPts val="0"/>
              </a:spcAft>
              <a:defRPr/>
            </a:pPr>
            <a:r>
              <a:rPr lang="en-US" dirty="0" smtClean="0"/>
              <a:t>Strengths in art and sports</a:t>
            </a:r>
          </a:p>
          <a:p>
            <a:pPr marL="0" indent="0" eaLnBrk="1" fontAlgn="auto" hangingPunct="1">
              <a:spcAft>
                <a:spcPts val="0"/>
              </a:spcAft>
              <a:buNone/>
              <a:defRPr/>
            </a:pPr>
            <a:endParaRPr lang="en-US" dirty="0" smtClean="0"/>
          </a:p>
          <a:p>
            <a:pPr eaLnBrk="1" fontAlgn="auto" hangingPunct="1">
              <a:spcAft>
                <a:spcPts val="0"/>
              </a:spcAft>
              <a:defRPr/>
            </a:pPr>
            <a:endParaRPr lang="en-US" dirty="0" smtClean="0"/>
          </a:p>
          <a:p>
            <a:pPr eaLnBrk="1" fontAlgn="auto" hangingPunct="1">
              <a:spcAft>
                <a:spcPts val="0"/>
              </a:spcAft>
              <a:defRPr/>
            </a:pPr>
            <a:endParaRPr lang="en-US" dirty="0" smtClean="0"/>
          </a:p>
        </p:txBody>
      </p:sp>
      <p:pic>
        <p:nvPicPr>
          <p:cNvPr id="5124" name="Picture 1" descr="C:\Documents and Settings\rnilles\Local Settings\Temporary Internet Files\Content.IE5\GLQY2BFF\MPj04387330000[1].jpg"/>
          <p:cNvPicPr>
            <a:picLocks noChangeAspect="1" noChangeArrowheads="1"/>
          </p:cNvPicPr>
          <p:nvPr/>
        </p:nvPicPr>
        <p:blipFill>
          <a:blip r:embed="rId3">
            <a:extLst>
              <a:ext uri="{28A0092B-C50C-407E-A947-70E740481C1C}">
                <a14:useLocalDpi xmlns:a14="http://schemas.microsoft.com/office/drawing/2010/main" val="0"/>
              </a:ext>
            </a:extLst>
          </a:blip>
          <a:srcRect t="-250" b="12750"/>
          <a:stretch>
            <a:fillRect/>
          </a:stretch>
        </p:blipFill>
        <p:spPr bwMode="auto">
          <a:xfrm>
            <a:off x="7086600" y="304800"/>
            <a:ext cx="16843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5792336"/>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Aptitudes- More Examples</a:t>
            </a:r>
            <a:endParaRPr lang="en-US" dirty="0"/>
          </a:p>
        </p:txBody>
      </p:sp>
      <p:sp>
        <p:nvSpPr>
          <p:cNvPr id="3" name="Content Placeholder 2"/>
          <p:cNvSpPr>
            <a:spLocks noGrp="1"/>
          </p:cNvSpPr>
          <p:nvPr>
            <p:ph idx="1"/>
          </p:nvPr>
        </p:nvSpPr>
        <p:spPr/>
        <p:txBody>
          <a:bodyPr/>
          <a:lstStyle/>
          <a:p>
            <a:pPr marL="0" indent="0">
              <a:buNone/>
            </a:pPr>
            <a:r>
              <a:rPr lang="en-US" dirty="0" smtClean="0"/>
              <a:t>Aptitudes:</a:t>
            </a:r>
          </a:p>
          <a:p>
            <a:pPr lvl="1"/>
            <a:r>
              <a:rPr lang="en-US" dirty="0" smtClean="0"/>
              <a:t>The Arc’s Self Determination Scale</a:t>
            </a:r>
          </a:p>
          <a:p>
            <a:pPr lvl="1"/>
            <a:r>
              <a:rPr lang="en-US" dirty="0" smtClean="0"/>
              <a:t>Learning/Work Styles</a:t>
            </a:r>
          </a:p>
          <a:p>
            <a:pPr lvl="1"/>
            <a:r>
              <a:rPr lang="en-US" dirty="0" smtClean="0"/>
              <a:t>Differential Aptitude Test</a:t>
            </a:r>
          </a:p>
          <a:p>
            <a:pPr lvl="1"/>
            <a:r>
              <a:rPr lang="en-US" dirty="0" smtClean="0"/>
              <a:t>O*NET Ability Profiler</a:t>
            </a:r>
          </a:p>
          <a:p>
            <a:pPr lvl="1"/>
            <a:r>
              <a:rPr lang="en-US" dirty="0" smtClean="0"/>
              <a:t>Transition Planning Inventory</a:t>
            </a:r>
          </a:p>
          <a:p>
            <a:pPr lvl="1"/>
            <a:r>
              <a:rPr lang="en-US" dirty="0"/>
              <a:t>Environmental Job Assessment (E-JAM</a:t>
            </a:r>
            <a:r>
              <a:rPr lang="en-US" dirty="0" smtClean="0"/>
              <a:t>)</a:t>
            </a:r>
          </a:p>
          <a:p>
            <a:pPr lvl="1"/>
            <a:r>
              <a:rPr lang="en-US" dirty="0" smtClean="0"/>
              <a:t>PAES Program</a:t>
            </a:r>
          </a:p>
          <a:p>
            <a:pPr lvl="1"/>
            <a:r>
              <a:rPr lang="en-US" dirty="0" err="1" smtClean="0"/>
              <a:t>Brigance</a:t>
            </a:r>
            <a:r>
              <a:rPr lang="en-US" dirty="0" smtClean="0"/>
              <a:t>  Transition Skills Inventory</a:t>
            </a:r>
          </a:p>
          <a:p>
            <a:pPr lvl="1"/>
            <a:endParaRPr lang="en-US" dirty="0" smtClean="0"/>
          </a:p>
        </p:txBody>
      </p:sp>
    </p:spTree>
    <p:extLst>
      <p:ext uri="{BB962C8B-B14F-4D97-AF65-F5344CB8AC3E}">
        <p14:creationId xmlns:p14="http://schemas.microsoft.com/office/powerpoint/2010/main" val="2942323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t/>
            </a:r>
            <a:br>
              <a:rPr lang="en-US" dirty="0" smtClean="0"/>
            </a:br>
            <a:r>
              <a:rPr lang="en-US" sz="3200" dirty="0" smtClean="0"/>
              <a:t> </a:t>
            </a:r>
            <a:r>
              <a:rPr lang="en-US" dirty="0" smtClean="0"/>
              <a:t/>
            </a:r>
            <a:br>
              <a:rPr lang="en-US" dirty="0" smtClean="0"/>
            </a:br>
            <a:r>
              <a:rPr lang="en-US" sz="2400" dirty="0" smtClean="0"/>
              <a:t/>
            </a:r>
            <a:br>
              <a:rPr lang="en-US" sz="2400" dirty="0" smtClean="0"/>
            </a:br>
            <a:r>
              <a:rPr lang="en-US" sz="3200" dirty="0" smtClean="0"/>
              <a:t/>
            </a:r>
            <a:br>
              <a:rPr lang="en-US" sz="3200" dirty="0" smtClean="0"/>
            </a:br>
            <a:r>
              <a:rPr lang="en-US" sz="3200" dirty="0" smtClean="0"/>
              <a:t> </a:t>
            </a:r>
            <a:r>
              <a:rPr lang="en-US" dirty="0" smtClean="0"/>
              <a:t/>
            </a:r>
            <a:br>
              <a:rPr lang="en-US" dirty="0" smtClean="0"/>
            </a:br>
            <a:endParaRPr lang="en-US" sz="4400" dirty="0" smtClean="0"/>
          </a:p>
        </p:txBody>
      </p:sp>
      <p:sp>
        <p:nvSpPr>
          <p:cNvPr id="2" name="Content Placeholder 1"/>
          <p:cNvSpPr>
            <a:spLocks noGrp="1"/>
          </p:cNvSpPr>
          <p:nvPr>
            <p:ph idx="1"/>
          </p:nvPr>
        </p:nvSpPr>
        <p:spPr/>
        <p:txBody>
          <a:bodyPr/>
          <a:lstStyle/>
          <a:p>
            <a:pPr marL="0" indent="0" algn="ctr">
              <a:buNone/>
            </a:pPr>
            <a:r>
              <a:rPr lang="en-US" sz="4400" dirty="0" smtClean="0"/>
              <a:t>Assessment </a:t>
            </a:r>
            <a:r>
              <a:rPr lang="en-US" sz="4400" dirty="0"/>
              <a:t>Considerations and Additional Resources</a:t>
            </a:r>
          </a:p>
        </p:txBody>
      </p:sp>
    </p:spTree>
    <p:extLst>
      <p:ext uri="{BB962C8B-B14F-4D97-AF65-F5344CB8AC3E}">
        <p14:creationId xmlns:p14="http://schemas.microsoft.com/office/powerpoint/2010/main" val="11682112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8100"/>
            <a:ext cx="8229600" cy="563562"/>
          </a:xfrm>
        </p:spPr>
        <p:txBody>
          <a:bodyPr/>
          <a:lstStyle/>
          <a:p>
            <a:r>
              <a:rPr lang="en-US" dirty="0" smtClean="0"/>
              <a:t>PA Assessment Wiki</a:t>
            </a:r>
            <a:endParaRPr lang="en-US" dirty="0"/>
          </a:p>
        </p:txBody>
      </p:sp>
      <p:sp>
        <p:nvSpPr>
          <p:cNvPr id="3" name="Content Placeholder 2"/>
          <p:cNvSpPr>
            <a:spLocks noGrp="1"/>
          </p:cNvSpPr>
          <p:nvPr>
            <p:ph idx="1"/>
          </p:nvPr>
        </p:nvSpPr>
        <p:spPr>
          <a:xfrm>
            <a:off x="152400" y="914400"/>
            <a:ext cx="8686800" cy="5943600"/>
          </a:xfrm>
        </p:spPr>
        <p:txBody>
          <a:bodyPr/>
          <a:lstStyle/>
          <a:p>
            <a:r>
              <a:rPr lang="en-US" dirty="0">
                <a:hlinkClick r:id="rId3"/>
              </a:rPr>
              <a:t>http://</a:t>
            </a:r>
            <a:r>
              <a:rPr lang="en-US" dirty="0" smtClean="0">
                <a:hlinkClick r:id="rId3"/>
              </a:rPr>
              <a:t>patransassessment.pbworks.com</a:t>
            </a:r>
            <a:endParaRPr lang="en-US" dirty="0" smtClean="0"/>
          </a:p>
          <a:p>
            <a:endParaRPr lang="en-US" dirty="0"/>
          </a:p>
        </p:txBody>
      </p:sp>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292" t="24404" r="14420" b="5953"/>
          <a:stretch/>
        </p:blipFill>
        <p:spPr bwMode="auto">
          <a:xfrm>
            <a:off x="152400" y="1692729"/>
            <a:ext cx="8860692" cy="4936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24903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Making Sense of the Data</a:t>
            </a:r>
            <a:endParaRPr lang="en-US" dirty="0"/>
          </a:p>
        </p:txBody>
      </p:sp>
      <p:sp>
        <p:nvSpPr>
          <p:cNvPr id="6" name="Content Placeholder 5"/>
          <p:cNvSpPr>
            <a:spLocks noGrp="1"/>
          </p:cNvSpPr>
          <p:nvPr>
            <p:ph idx="1"/>
          </p:nvPr>
        </p:nvSpPr>
        <p:spPr>
          <a:xfrm>
            <a:off x="457200" y="1371600"/>
            <a:ext cx="8229600" cy="4754563"/>
          </a:xfrm>
        </p:spPr>
        <p:txBody>
          <a:bodyPr/>
          <a:lstStyle/>
          <a:p>
            <a:r>
              <a:rPr lang="en-US" dirty="0" smtClean="0"/>
              <a:t>No matter how the assessment data is obtained…</a:t>
            </a:r>
          </a:p>
          <a:p>
            <a:pPr lvl="1"/>
            <a:r>
              <a:rPr lang="en-US" dirty="0" smtClean="0"/>
              <a:t>Formal</a:t>
            </a:r>
          </a:p>
          <a:p>
            <a:pPr lvl="1"/>
            <a:r>
              <a:rPr lang="en-US" dirty="0" smtClean="0"/>
              <a:t>Informal </a:t>
            </a:r>
          </a:p>
          <a:p>
            <a:pPr lvl="1"/>
            <a:r>
              <a:rPr lang="en-US" dirty="0" smtClean="0"/>
              <a:t>Student as informant</a:t>
            </a:r>
          </a:p>
          <a:p>
            <a:pPr lvl="1"/>
            <a:r>
              <a:rPr lang="en-US" dirty="0" smtClean="0"/>
              <a:t>Parent or teacher as informant</a:t>
            </a:r>
          </a:p>
          <a:p>
            <a:pPr lvl="1"/>
            <a:r>
              <a:rPr lang="en-US" dirty="0" smtClean="0"/>
              <a:t>Observational</a:t>
            </a:r>
          </a:p>
          <a:p>
            <a:pPr lvl="1"/>
            <a:r>
              <a:rPr lang="en-US" dirty="0" smtClean="0"/>
              <a:t>Team-based</a:t>
            </a:r>
          </a:p>
          <a:p>
            <a:r>
              <a:rPr lang="en-US" dirty="0" smtClean="0"/>
              <a:t>Be sure to interpret the data</a:t>
            </a:r>
            <a:r>
              <a:rPr lang="en-US" dirty="0"/>
              <a:t> </a:t>
            </a:r>
            <a:r>
              <a:rPr lang="en-US" dirty="0" smtClean="0"/>
              <a:t>in the IEP </a:t>
            </a:r>
            <a:endParaRPr lang="en-US" dirty="0"/>
          </a:p>
        </p:txBody>
      </p:sp>
      <p:pic>
        <p:nvPicPr>
          <p:cNvPr id="4" name="Picture 7" descr="C:\Documents and Settings\rnilles\Local Settings\Temporary Internet Files\Content.IE5\7V071437\MCj04348540000[1].png"/>
          <p:cNvPicPr>
            <a:picLocks noChangeAspect="1" noChangeArrowheads="1"/>
          </p:cNvPicPr>
          <p:nvPr/>
        </p:nvPicPr>
        <p:blipFill>
          <a:blip r:embed="rId2" cstate="print"/>
          <a:srcRect/>
          <a:stretch>
            <a:fillRect/>
          </a:stretch>
        </p:blipFill>
        <p:spPr bwMode="auto">
          <a:xfrm>
            <a:off x="6972300" y="2667000"/>
            <a:ext cx="2133600" cy="2240280"/>
          </a:xfrm>
          <a:prstGeom prst="rect">
            <a:avLst/>
          </a:prstGeom>
          <a:noFill/>
          <a:ln w="9525">
            <a:noFill/>
            <a:miter lim="800000"/>
            <a:headEnd/>
            <a:tailEnd/>
          </a:ln>
        </p:spPr>
      </p:pic>
      <p:sp>
        <p:nvSpPr>
          <p:cNvPr id="2" name="Rectangle 1"/>
          <p:cNvSpPr/>
          <p:nvPr/>
        </p:nvSpPr>
        <p:spPr>
          <a:xfrm>
            <a:off x="8058150" y="6019800"/>
            <a:ext cx="441146" cy="369332"/>
          </a:xfrm>
          <a:prstGeom prst="rect">
            <a:avLst/>
          </a:prstGeom>
        </p:spPr>
        <p:txBody>
          <a:bodyPr wrap="none">
            <a:spAutoFit/>
          </a:bodyPr>
          <a:lstStyle/>
          <a:p>
            <a:fld id="{B905C436-C62E-4D5A-AF3A-6638EC0CB72E}" type="slidenum">
              <a:rPr lang="en-US"/>
              <a:pPr/>
              <a:t>53</a:t>
            </a:fld>
            <a:endParaRPr lang="en-US" dirty="0"/>
          </a:p>
        </p:txBody>
      </p:sp>
    </p:spTree>
    <p:extLst>
      <p:ext uri="{BB962C8B-B14F-4D97-AF65-F5344CB8AC3E}">
        <p14:creationId xmlns:p14="http://schemas.microsoft.com/office/powerpoint/2010/main" val="42715011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Summarizing  Transition Data in the IEP</a:t>
            </a:r>
            <a:endParaRPr lang="en-US" dirty="0"/>
          </a:p>
        </p:txBody>
      </p:sp>
      <p:sp>
        <p:nvSpPr>
          <p:cNvPr id="6" name="Content Placeholder 5"/>
          <p:cNvSpPr>
            <a:spLocks noGrp="1"/>
          </p:cNvSpPr>
          <p:nvPr>
            <p:ph idx="1"/>
          </p:nvPr>
        </p:nvSpPr>
        <p:spPr>
          <a:xfrm>
            <a:off x="609600" y="1219200"/>
            <a:ext cx="8534400" cy="5029200"/>
          </a:xfrm>
        </p:spPr>
        <p:txBody>
          <a:bodyPr/>
          <a:lstStyle/>
          <a:p>
            <a:r>
              <a:rPr lang="en-US" dirty="0"/>
              <a:t>U</a:t>
            </a:r>
            <a:r>
              <a:rPr lang="en-US" dirty="0" smtClean="0"/>
              <a:t>se “</a:t>
            </a:r>
            <a:r>
              <a:rPr lang="en-US" i="1" dirty="0" smtClean="0"/>
              <a:t>Present levels related to current postsecondary transition goals”</a:t>
            </a:r>
            <a:endParaRPr lang="en-US" dirty="0" smtClean="0"/>
          </a:p>
          <a:p>
            <a:r>
              <a:rPr lang="en-US" dirty="0" smtClean="0"/>
              <a:t>Include information about interests and preferences</a:t>
            </a:r>
            <a:endParaRPr lang="en-US" b="1" dirty="0" smtClean="0"/>
          </a:p>
          <a:p>
            <a:r>
              <a:rPr lang="en-US" dirty="0" smtClean="0"/>
              <a:t>Summarize various assessment data</a:t>
            </a:r>
            <a:endParaRPr lang="en-US" i="1" dirty="0" smtClean="0"/>
          </a:p>
          <a:p>
            <a:r>
              <a:rPr lang="en-US" dirty="0" smtClean="0"/>
              <a:t>Summarize all three post-secondary goal areas </a:t>
            </a:r>
          </a:p>
          <a:p>
            <a:r>
              <a:rPr lang="en-US" i="1" dirty="0" smtClean="0">
                <a:solidFill>
                  <a:srgbClr val="C00000"/>
                </a:solidFill>
              </a:rPr>
              <a:t>**If a goal area is not selected, be sure to provide data to document why</a:t>
            </a:r>
          </a:p>
          <a:p>
            <a:r>
              <a:rPr lang="en-US" dirty="0" smtClean="0"/>
              <a:t>More about Present Levels in Step Two</a:t>
            </a:r>
            <a:endParaRPr lang="en-US" dirty="0"/>
          </a:p>
        </p:txBody>
      </p:sp>
      <p:sp>
        <p:nvSpPr>
          <p:cNvPr id="4" name="Slide Number Placeholder 3"/>
          <p:cNvSpPr>
            <a:spLocks noGrp="1"/>
          </p:cNvSpPr>
          <p:nvPr>
            <p:ph type="sldNum" sz="quarter" idx="12"/>
          </p:nvPr>
        </p:nvSpPr>
        <p:spPr>
          <a:xfrm>
            <a:off x="8305800" y="6172200"/>
            <a:ext cx="457200" cy="476250"/>
          </a:xfrm>
          <a:noFill/>
        </p:spPr>
        <p:txBody>
          <a:bodyPr/>
          <a:lstStyle/>
          <a:p>
            <a:fld id="{B905C436-C62E-4D5A-AF3A-6638EC0CB72E}" type="slidenum">
              <a:rPr lang="en-US" smtClean="0">
                <a:latin typeface="Arial" pitchFamily="34" charset="0"/>
              </a:rPr>
              <a:pPr/>
              <a:t>54</a:t>
            </a:fld>
            <a:endParaRPr lang="en-US" dirty="0" smtClean="0">
              <a:latin typeface="Arial" pitchFamily="34" charset="0"/>
            </a:endParaRPr>
          </a:p>
        </p:txBody>
      </p:sp>
    </p:spTree>
    <p:extLst>
      <p:ext uri="{BB962C8B-B14F-4D97-AF65-F5344CB8AC3E}">
        <p14:creationId xmlns:p14="http://schemas.microsoft.com/office/powerpoint/2010/main" val="33261548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Assessments for Transition</a:t>
            </a:r>
            <a:endParaRPr lang="en-US" dirty="0"/>
          </a:p>
        </p:txBody>
      </p:sp>
      <p:sp>
        <p:nvSpPr>
          <p:cNvPr id="5" name="Content Placeholder 4"/>
          <p:cNvSpPr>
            <a:spLocks noGrp="1"/>
          </p:cNvSpPr>
          <p:nvPr>
            <p:ph idx="1"/>
          </p:nvPr>
        </p:nvSpPr>
        <p:spPr/>
        <p:txBody>
          <a:bodyPr/>
          <a:lstStyle/>
          <a:p>
            <a:r>
              <a:rPr lang="en-US" dirty="0" smtClean="0"/>
              <a:t>How does a school/teacher/team  go about selecting  the most appropriate ways of gathering information on student interests, preferences, and aptitudes?</a:t>
            </a:r>
          </a:p>
          <a:p>
            <a:endParaRPr lang="en-US" dirty="0"/>
          </a:p>
          <a:p>
            <a:r>
              <a:rPr lang="en-US" dirty="0" smtClean="0"/>
              <a:t>How do we know if we have adequate assessment data?</a:t>
            </a:r>
          </a:p>
          <a:p>
            <a:endParaRPr lang="en-US" dirty="0"/>
          </a:p>
          <a:p>
            <a:r>
              <a:rPr lang="en-US" dirty="0" smtClean="0"/>
              <a:t>What are some considerations?</a:t>
            </a:r>
            <a:endParaRPr lang="en-US" dirty="0"/>
          </a:p>
        </p:txBody>
      </p:sp>
      <p:pic>
        <p:nvPicPr>
          <p:cNvPr id="4" name="Picture 7" descr="C:\Documents and Settings\rnilles\Local Settings\Temporary Internet Files\Content.IE5\7V071437\MCj04348540000[1].png"/>
          <p:cNvPicPr>
            <a:picLocks noChangeAspect="1" noChangeArrowheads="1"/>
          </p:cNvPicPr>
          <p:nvPr/>
        </p:nvPicPr>
        <p:blipFill>
          <a:blip r:embed="rId2" cstate="print"/>
          <a:srcRect/>
          <a:stretch>
            <a:fillRect/>
          </a:stretch>
        </p:blipFill>
        <p:spPr bwMode="auto">
          <a:xfrm>
            <a:off x="7010400" y="4876800"/>
            <a:ext cx="1570121" cy="1648627"/>
          </a:xfrm>
          <a:prstGeom prst="rect">
            <a:avLst/>
          </a:prstGeom>
          <a:noFill/>
          <a:ln w="9525">
            <a:noFill/>
            <a:miter lim="800000"/>
            <a:headEnd/>
            <a:tailEnd/>
          </a:ln>
        </p:spPr>
      </p:pic>
      <p:sp>
        <p:nvSpPr>
          <p:cNvPr id="6" name="Slide Number Placeholder 1"/>
          <p:cNvSpPr>
            <a:spLocks noGrp="1"/>
          </p:cNvSpPr>
          <p:nvPr>
            <p:ph type="sldNum" sz="quarter" idx="12"/>
          </p:nvPr>
        </p:nvSpPr>
        <p:spPr>
          <a:xfrm>
            <a:off x="8458200" y="6248401"/>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E7A36AF-1E02-4DC6-8B71-6238C2EC07B6}" type="slidenum">
              <a:rPr lang="en-US" smtClean="0"/>
              <a:pPr eaLnBrk="1" hangingPunct="1"/>
              <a:t>55</a:t>
            </a:fld>
            <a:endParaRPr lang="en-US" dirty="0" smtClean="0"/>
          </a:p>
        </p:txBody>
      </p:sp>
    </p:spTree>
    <p:extLst>
      <p:ext uri="{BB962C8B-B14F-4D97-AF65-F5344CB8AC3E}">
        <p14:creationId xmlns:p14="http://schemas.microsoft.com/office/powerpoint/2010/main" val="2674725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686800" cy="563562"/>
          </a:xfrm>
        </p:spPr>
        <p:txBody>
          <a:bodyPr/>
          <a:lstStyle/>
          <a:p>
            <a:r>
              <a:rPr lang="en-US" dirty="0" smtClean="0"/>
              <a:t>How do we select appropriate assessments?</a:t>
            </a:r>
            <a:endParaRPr lang="en-US" dirty="0"/>
          </a:p>
        </p:txBody>
      </p:sp>
      <p:sp>
        <p:nvSpPr>
          <p:cNvPr id="3" name="Content Placeholder 2"/>
          <p:cNvSpPr>
            <a:spLocks noGrp="1"/>
          </p:cNvSpPr>
          <p:nvPr>
            <p:ph idx="1"/>
          </p:nvPr>
        </p:nvSpPr>
        <p:spPr>
          <a:xfrm>
            <a:off x="457200" y="1371600"/>
            <a:ext cx="8077200" cy="5181600"/>
          </a:xfrm>
        </p:spPr>
        <p:txBody>
          <a:bodyPr/>
          <a:lstStyle/>
          <a:p>
            <a:r>
              <a:rPr lang="en-US" sz="2800" dirty="0" smtClean="0"/>
              <a:t>Transition assessments can be selected based on the student’s reading level, general level of functioning, etc.</a:t>
            </a:r>
          </a:p>
          <a:p>
            <a:endParaRPr lang="en-US" sz="2800" dirty="0" smtClean="0"/>
          </a:p>
          <a:p>
            <a:r>
              <a:rPr lang="en-US" sz="2800" dirty="0" smtClean="0"/>
              <a:t>Transition assessments may be based on the student’s post-secondary goals(e.g., employment vs. post-secondary training,  independent living )</a:t>
            </a:r>
          </a:p>
          <a:p>
            <a:endParaRPr lang="en-US" sz="2800" dirty="0" smtClean="0"/>
          </a:p>
          <a:p>
            <a:r>
              <a:rPr lang="en-US" sz="2800" dirty="0" smtClean="0"/>
              <a:t>Transition assessments may also be selected based on community opportunities (e.g., local training options, employers, and adult service providers)</a:t>
            </a:r>
            <a:endParaRPr lang="en-US" dirty="0" smtClean="0"/>
          </a:p>
          <a:p>
            <a:pPr marL="457200" lvl="1" indent="0">
              <a:buNone/>
            </a:pPr>
            <a:endParaRPr lang="en-US" sz="2600" dirty="0"/>
          </a:p>
        </p:txBody>
      </p:sp>
      <p:sp>
        <p:nvSpPr>
          <p:cNvPr id="4" name="Slide Number Placeholder 4"/>
          <p:cNvSpPr>
            <a:spLocks noGrp="1"/>
          </p:cNvSpPr>
          <p:nvPr>
            <p:ph type="sldNum" sz="quarter" idx="12"/>
          </p:nvPr>
        </p:nvSpPr>
        <p:spPr bwMode="auto">
          <a:xfrm>
            <a:off x="8077200" y="6172200"/>
            <a:ext cx="457200" cy="476250"/>
          </a:xfrm>
          <a:ln>
            <a:miter lim="800000"/>
            <a:headEnd/>
            <a:tailEnd/>
          </a:ln>
        </p:spPr>
        <p:txBody>
          <a:bodyPr wrap="square" numCol="1" anchorCtr="0" compatLnSpc="1">
            <a:prstTxWarp prst="textNoShape">
              <a:avLst/>
            </a:prstTxWarp>
          </a:bodyPr>
          <a:lstStyle/>
          <a:p>
            <a:pPr>
              <a:defRPr/>
            </a:pPr>
            <a:fld id="{63D9F05D-E4BF-4156-B4EA-EB3597A91D26}" type="slidenum">
              <a:rPr lang="en-US">
                <a:latin typeface="Arial" charset="0"/>
                <a:cs typeface="Arial" charset="0"/>
              </a:rPr>
              <a:pPr>
                <a:defRPr/>
              </a:pPr>
              <a:t>56</a:t>
            </a:fld>
            <a:endParaRPr lang="en-US" dirty="0">
              <a:latin typeface="Arial" charset="0"/>
              <a:cs typeface="Arial" charset="0"/>
            </a:endParaRPr>
          </a:p>
        </p:txBody>
      </p:sp>
    </p:spTree>
    <p:extLst>
      <p:ext uri="{BB962C8B-B14F-4D97-AF65-F5344CB8AC3E}">
        <p14:creationId xmlns:p14="http://schemas.microsoft.com/office/powerpoint/2010/main" val="3139213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228600" y="228600"/>
            <a:ext cx="8915400" cy="762000"/>
          </a:xfrm>
        </p:spPr>
        <p:txBody>
          <a:bodyPr/>
          <a:lstStyle/>
          <a:p>
            <a:pPr eaLnBrk="1" hangingPunct="1"/>
            <a:r>
              <a:rPr lang="en-US" sz="3500" dirty="0" smtClean="0">
                <a:solidFill>
                  <a:srgbClr val="323296"/>
                </a:solidFill>
              </a:rPr>
              <a:t>What Assessment Data Do You Have Already?</a:t>
            </a:r>
          </a:p>
        </p:txBody>
      </p:sp>
      <p:sp>
        <p:nvSpPr>
          <p:cNvPr id="25603" name="Rectangle 3"/>
          <p:cNvSpPr>
            <a:spLocks noGrp="1" noChangeArrowheads="1"/>
          </p:cNvSpPr>
          <p:nvPr>
            <p:ph idx="4294967295"/>
          </p:nvPr>
        </p:nvSpPr>
        <p:spPr>
          <a:xfrm>
            <a:off x="304800" y="1295401"/>
            <a:ext cx="8610600" cy="5426075"/>
          </a:xfrm>
        </p:spPr>
        <p:txBody>
          <a:bodyPr/>
          <a:lstStyle/>
          <a:p>
            <a:pPr eaLnBrk="1" hangingPunct="1">
              <a:spcBef>
                <a:spcPts val="1200"/>
              </a:spcBef>
            </a:pPr>
            <a:r>
              <a:rPr lang="en-US" dirty="0" smtClean="0">
                <a:solidFill>
                  <a:srgbClr val="323296"/>
                </a:solidFill>
              </a:rPr>
              <a:t>Rather than trying to collect more information, often the information transition partners have is not written down.</a:t>
            </a:r>
            <a:endParaRPr lang="en-US" sz="2800" dirty="0" smtClean="0">
              <a:solidFill>
                <a:srgbClr val="323296"/>
              </a:solidFill>
            </a:endParaRPr>
          </a:p>
          <a:p>
            <a:pPr lvl="1" eaLnBrk="1" hangingPunct="1">
              <a:spcBef>
                <a:spcPts val="1200"/>
              </a:spcBef>
            </a:pPr>
            <a:r>
              <a:rPr lang="en-US" dirty="0" smtClean="0">
                <a:solidFill>
                  <a:srgbClr val="323296"/>
                </a:solidFill>
              </a:rPr>
              <a:t>When (how often) do teams (teachers, related services personnel, families, CTE instructors, adult agency providers) </a:t>
            </a:r>
            <a:r>
              <a:rPr lang="en-US" dirty="0">
                <a:solidFill>
                  <a:srgbClr val="323296"/>
                </a:solidFill>
              </a:rPr>
              <a:t>confer  </a:t>
            </a:r>
            <a:r>
              <a:rPr lang="en-US" dirty="0" smtClean="0">
                <a:solidFill>
                  <a:srgbClr val="323296"/>
                </a:solidFill>
              </a:rPr>
              <a:t>to share information?</a:t>
            </a:r>
          </a:p>
          <a:p>
            <a:pPr lvl="1" eaLnBrk="1" hangingPunct="1">
              <a:spcBef>
                <a:spcPts val="1200"/>
              </a:spcBef>
            </a:pPr>
            <a:r>
              <a:rPr lang="en-US" dirty="0">
                <a:solidFill>
                  <a:srgbClr val="323296"/>
                </a:solidFill>
              </a:rPr>
              <a:t>How do student teams improve processes for obtaining the information and incorporating it into transition planning</a:t>
            </a:r>
            <a:r>
              <a:rPr lang="en-US" dirty="0" smtClean="0">
                <a:solidFill>
                  <a:srgbClr val="323296"/>
                </a:solidFill>
              </a:rPr>
              <a:t>?</a:t>
            </a:r>
            <a:endParaRPr lang="en-US" sz="2600" dirty="0" smtClean="0">
              <a:solidFill>
                <a:srgbClr val="323296"/>
              </a:solidFill>
            </a:endParaRPr>
          </a:p>
          <a:p>
            <a:pPr lvl="1" eaLnBrk="1" hangingPunct="1"/>
            <a:endParaRPr lang="en-US" sz="2500" dirty="0" smtClean="0"/>
          </a:p>
          <a:p>
            <a:pPr eaLnBrk="1" hangingPunct="1">
              <a:buFont typeface="Wingdings" pitchFamily="2" charset="2"/>
              <a:buNone/>
            </a:pPr>
            <a:endParaRPr lang="en-US" sz="2800" dirty="0" smtClean="0"/>
          </a:p>
        </p:txBody>
      </p:sp>
      <p:sp>
        <p:nvSpPr>
          <p:cNvPr id="25604" name="Slide Number Placeholder 4"/>
          <p:cNvSpPr txBox="1">
            <a:spLocks noGrp="1"/>
          </p:cNvSpPr>
          <p:nvPr/>
        </p:nvSpPr>
        <p:spPr bwMode="auto">
          <a:xfrm>
            <a:off x="8077200" y="6356351"/>
            <a:ext cx="609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F42EAFD5-EE58-4E85-B310-E8627D16E85A}" type="slidenum">
              <a:rPr lang="en-US" sz="1400" smtClean="0">
                <a:cs typeface="Arial" pitchFamily="34" charset="0"/>
              </a:rPr>
              <a:pPr algn="r" eaLnBrk="1" hangingPunct="1"/>
              <a:t>57</a:t>
            </a:fld>
            <a:endParaRPr lang="en-US" sz="1400" dirty="0">
              <a:cs typeface="Arial" pitchFamily="34" charset="0"/>
            </a:endParaRPr>
          </a:p>
        </p:txBody>
      </p:sp>
      <p:pic>
        <p:nvPicPr>
          <p:cNvPr id="5" name="Picture 7" descr="C:\Documents and Settings\rnilles\Local Settings\Temporary Internet Files\Content.IE5\7V071437\MCj04348540000[1].png"/>
          <p:cNvPicPr>
            <a:picLocks noChangeAspect="1" noChangeArrowheads="1"/>
          </p:cNvPicPr>
          <p:nvPr/>
        </p:nvPicPr>
        <p:blipFill>
          <a:blip r:embed="rId3" cstate="print"/>
          <a:srcRect/>
          <a:stretch>
            <a:fillRect/>
          </a:stretch>
        </p:blipFill>
        <p:spPr bwMode="auto">
          <a:xfrm>
            <a:off x="6811881" y="5251333"/>
            <a:ext cx="1570121" cy="1648627"/>
          </a:xfrm>
          <a:prstGeom prst="rect">
            <a:avLst/>
          </a:prstGeom>
          <a:noFill/>
          <a:ln w="9525">
            <a:noFill/>
            <a:miter lim="800000"/>
            <a:headEnd/>
            <a:tailEnd/>
          </a:ln>
        </p:spPr>
      </p:pic>
    </p:spTree>
    <p:extLst>
      <p:ext uri="{BB962C8B-B14F-4D97-AF65-F5344CB8AC3E}">
        <p14:creationId xmlns:p14="http://schemas.microsoft.com/office/powerpoint/2010/main" val="361724328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Pause and Reflect</a:t>
            </a:r>
            <a:endParaRPr lang="en-US" dirty="0"/>
          </a:p>
        </p:txBody>
      </p:sp>
      <p:sp>
        <p:nvSpPr>
          <p:cNvPr id="3" name="Content Placeholder 2"/>
          <p:cNvSpPr>
            <a:spLocks noGrp="1"/>
          </p:cNvSpPr>
          <p:nvPr>
            <p:ph idx="1"/>
          </p:nvPr>
        </p:nvSpPr>
        <p:spPr>
          <a:xfrm>
            <a:off x="457200" y="1219200"/>
            <a:ext cx="8229600" cy="4906963"/>
          </a:xfrm>
        </p:spPr>
        <p:txBody>
          <a:bodyPr/>
          <a:lstStyle/>
          <a:p>
            <a:r>
              <a:rPr lang="en-US" sz="3000" dirty="0" smtClean="0"/>
              <a:t>What kinds of assessments do you use to determine </a:t>
            </a:r>
            <a:r>
              <a:rPr lang="en-US" sz="3000" b="1" i="1" dirty="0" smtClean="0"/>
              <a:t>aptitudes </a:t>
            </a:r>
            <a:r>
              <a:rPr lang="en-US" sz="3000" dirty="0"/>
              <a:t>(including academic, work-related, </a:t>
            </a:r>
            <a:r>
              <a:rPr lang="en-US" sz="3000" dirty="0" smtClean="0"/>
              <a:t>self-determination, functional skills, etc</a:t>
            </a:r>
            <a:r>
              <a:rPr lang="en-US" sz="3000" dirty="0"/>
              <a:t>.)</a:t>
            </a:r>
            <a:r>
              <a:rPr lang="en-US" sz="3000" dirty="0" smtClean="0"/>
              <a:t> for your students?</a:t>
            </a:r>
          </a:p>
          <a:p>
            <a:endParaRPr lang="en-US" sz="3000" dirty="0" smtClean="0"/>
          </a:p>
          <a:p>
            <a:endParaRPr lang="en-US" sz="3000" dirty="0"/>
          </a:p>
          <a:p>
            <a:r>
              <a:rPr lang="en-US" sz="3000" dirty="0" smtClean="0"/>
              <a:t>Are you making use of assessments already being done through general education classes or administered by guidance department?</a:t>
            </a:r>
          </a:p>
          <a:p>
            <a:endParaRPr lang="en-US" dirty="0"/>
          </a:p>
          <a:p>
            <a:pPr marL="0" indent="0">
              <a:buNone/>
            </a:pPr>
            <a:endParaRPr lang="en-US" dirty="0"/>
          </a:p>
        </p:txBody>
      </p:sp>
      <p:pic>
        <p:nvPicPr>
          <p:cNvPr id="4" name="Picture 2" descr="C:\Documents and Settings\rnilles\Local Settings\Temporary Internet Files\Content.IE5\CELBU5O5\MCBD05063_0000[1].wmf"/>
          <p:cNvPicPr>
            <a:picLocks noChangeAspect="1" noChangeArrowheads="1"/>
          </p:cNvPicPr>
          <p:nvPr/>
        </p:nvPicPr>
        <p:blipFill>
          <a:blip r:embed="rId3" cstate="print"/>
          <a:srcRect l="13242" t="15295" r="13930" b="12048"/>
          <a:stretch>
            <a:fillRect/>
          </a:stretch>
        </p:blipFill>
        <p:spPr bwMode="auto">
          <a:xfrm>
            <a:off x="7772399" y="267624"/>
            <a:ext cx="1278287" cy="1103976"/>
          </a:xfrm>
          <a:prstGeom prst="rect">
            <a:avLst/>
          </a:prstGeom>
          <a:noFill/>
          <a:ln w="9525">
            <a:noFill/>
            <a:miter lim="800000"/>
            <a:headEnd/>
            <a:tailEnd/>
          </a:ln>
        </p:spPr>
      </p:pic>
    </p:spTree>
    <p:extLst>
      <p:ext uri="{BB962C8B-B14F-4D97-AF65-F5344CB8AC3E}">
        <p14:creationId xmlns:p14="http://schemas.microsoft.com/office/powerpoint/2010/main" val="3727465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Pause and Reflect</a:t>
            </a:r>
            <a:endParaRPr lang="en-US" dirty="0"/>
          </a:p>
        </p:txBody>
      </p:sp>
      <p:sp>
        <p:nvSpPr>
          <p:cNvPr id="3" name="Content Placeholder 2"/>
          <p:cNvSpPr>
            <a:spLocks noGrp="1"/>
          </p:cNvSpPr>
          <p:nvPr>
            <p:ph idx="1"/>
          </p:nvPr>
        </p:nvSpPr>
        <p:spPr>
          <a:xfrm>
            <a:off x="381000" y="1371600"/>
            <a:ext cx="8305800" cy="4754563"/>
          </a:xfrm>
        </p:spPr>
        <p:txBody>
          <a:bodyPr/>
          <a:lstStyle/>
          <a:p>
            <a:r>
              <a:rPr lang="en-US" sz="3000" dirty="0" smtClean="0"/>
              <a:t>Do you have a plan or system for which assessments are given at each grade level?</a:t>
            </a:r>
          </a:p>
          <a:p>
            <a:endParaRPr lang="en-US" sz="3000" dirty="0"/>
          </a:p>
          <a:p>
            <a:endParaRPr lang="en-US" sz="3000" dirty="0" smtClean="0"/>
          </a:p>
          <a:p>
            <a:endParaRPr lang="en-US" sz="3000" dirty="0"/>
          </a:p>
          <a:p>
            <a:r>
              <a:rPr lang="en-US" sz="3000" dirty="0" smtClean="0"/>
              <a:t>Do all staff understand how to use and interpret the assessments that </a:t>
            </a:r>
            <a:r>
              <a:rPr lang="en-US" sz="3000" smtClean="0"/>
              <a:t>are available?</a:t>
            </a:r>
            <a:endParaRPr lang="en-US" sz="3000" dirty="0" smtClean="0"/>
          </a:p>
          <a:p>
            <a:endParaRPr lang="en-US" sz="3000" dirty="0"/>
          </a:p>
          <a:p>
            <a:endParaRPr lang="en-US" sz="3000" dirty="0" smtClean="0"/>
          </a:p>
          <a:p>
            <a:endParaRPr lang="en-US" dirty="0"/>
          </a:p>
          <a:p>
            <a:pPr marL="0" indent="0">
              <a:buNone/>
            </a:pPr>
            <a:endParaRPr lang="en-US" dirty="0"/>
          </a:p>
        </p:txBody>
      </p:sp>
      <p:pic>
        <p:nvPicPr>
          <p:cNvPr id="4" name="Picture 2" descr="C:\Documents and Settings\rnilles\Local Settings\Temporary Internet Files\Content.IE5\CELBU5O5\MCBD05063_0000[1].wmf"/>
          <p:cNvPicPr>
            <a:picLocks noChangeAspect="1" noChangeArrowheads="1"/>
          </p:cNvPicPr>
          <p:nvPr/>
        </p:nvPicPr>
        <p:blipFill>
          <a:blip r:embed="rId3" cstate="print"/>
          <a:srcRect l="13242" t="15295" r="13930" b="12048"/>
          <a:stretch>
            <a:fillRect/>
          </a:stretch>
        </p:blipFill>
        <p:spPr bwMode="auto">
          <a:xfrm>
            <a:off x="7772399" y="267624"/>
            <a:ext cx="1278287" cy="1103976"/>
          </a:xfrm>
          <a:prstGeom prst="rect">
            <a:avLst/>
          </a:prstGeom>
          <a:noFill/>
          <a:ln w="9525">
            <a:noFill/>
            <a:miter lim="800000"/>
            <a:headEnd/>
            <a:tailEnd/>
          </a:ln>
        </p:spPr>
      </p:pic>
    </p:spTree>
    <p:extLst>
      <p:ext uri="{BB962C8B-B14F-4D97-AF65-F5344CB8AC3E}">
        <p14:creationId xmlns:p14="http://schemas.microsoft.com/office/powerpoint/2010/main" val="2593778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Shawna:  Example Student</a:t>
            </a:r>
          </a:p>
        </p:txBody>
      </p:sp>
      <p:sp>
        <p:nvSpPr>
          <p:cNvPr id="8195" name="Content Placeholder 2"/>
          <p:cNvSpPr>
            <a:spLocks noGrp="1"/>
          </p:cNvSpPr>
          <p:nvPr>
            <p:ph idx="1"/>
          </p:nvPr>
        </p:nvSpPr>
        <p:spPr>
          <a:xfrm>
            <a:off x="228600" y="1219200"/>
            <a:ext cx="6477000" cy="5029200"/>
          </a:xfrm>
        </p:spPr>
        <p:txBody>
          <a:bodyPr/>
          <a:lstStyle/>
          <a:p>
            <a:r>
              <a:rPr lang="en-US" smtClean="0"/>
              <a:t>Age 16</a:t>
            </a:r>
          </a:p>
          <a:p>
            <a:r>
              <a:rPr lang="en-US" smtClean="0"/>
              <a:t>Included  in general education for Family and Consumer Science, Physical Education, and Horticulture</a:t>
            </a:r>
          </a:p>
          <a:p>
            <a:r>
              <a:rPr lang="en-US" smtClean="0"/>
              <a:t>Life Skills Support for part of day</a:t>
            </a:r>
          </a:p>
          <a:p>
            <a:r>
              <a:rPr lang="en-US" smtClean="0"/>
              <a:t>Exploring post-secondary training for eventual employment</a:t>
            </a:r>
          </a:p>
          <a:p>
            <a:r>
              <a:rPr lang="en-US" smtClean="0"/>
              <a:t>Receives services from MH/MR</a:t>
            </a:r>
          </a:p>
        </p:txBody>
      </p:sp>
      <p:pic>
        <p:nvPicPr>
          <p:cNvPr id="8196" name="Picture 8" descr="C:\Documents and Settings\rnilles\Local Settings\Temporary Internet Files\Content.IE5\EMBSQDN6\MPj04395000000[1].jpg"/>
          <p:cNvPicPr>
            <a:picLocks noChangeAspect="1" noChangeArrowheads="1"/>
          </p:cNvPicPr>
          <p:nvPr/>
        </p:nvPicPr>
        <p:blipFill>
          <a:blip r:embed="rId3">
            <a:extLst>
              <a:ext uri="{28A0092B-C50C-407E-A947-70E740481C1C}">
                <a14:useLocalDpi xmlns:a14="http://schemas.microsoft.com/office/drawing/2010/main" val="0"/>
              </a:ext>
            </a:extLst>
          </a:blip>
          <a:srcRect l="29762" t="11769" r="35715" b="31715"/>
          <a:stretch>
            <a:fillRect/>
          </a:stretch>
        </p:blipFill>
        <p:spPr bwMode="auto">
          <a:xfrm>
            <a:off x="6920752" y="1371600"/>
            <a:ext cx="1689847"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10"/>
          <p:cNvSpPr>
            <a:spLocks noChangeArrowheads="1"/>
          </p:cNvSpPr>
          <p:nvPr/>
        </p:nvSpPr>
        <p:spPr bwMode="auto">
          <a:xfrm>
            <a:off x="8540750" y="6324600"/>
            <a:ext cx="603250" cy="338138"/>
          </a:xfrm>
          <a:prstGeom prst="rect">
            <a:avLst/>
          </a:prstGeom>
          <a:noFill/>
          <a:ln w="9525">
            <a:noFill/>
            <a:miter lim="800000"/>
            <a:headEnd/>
            <a:tailEnd/>
          </a:ln>
        </p:spPr>
        <p:txBody>
          <a:bodyPr>
            <a:spAutoFit/>
          </a:bodyPr>
          <a:lstStyle/>
          <a:p>
            <a:pPr>
              <a:defRPr/>
            </a:pPr>
            <a:fld id="{95E73550-8B94-413F-ACBF-597E58B1F0BA}" type="slidenum">
              <a:rPr lang="en-US" sz="1600">
                <a:latin typeface="+mn-lt"/>
              </a:rPr>
              <a:pPr>
                <a:defRPr/>
              </a:pPr>
              <a:t>6</a:t>
            </a:fld>
            <a:endParaRPr lang="en-US" sz="2400" dirty="0">
              <a:latin typeface="+mn-lt"/>
            </a:endParaRPr>
          </a:p>
        </p:txBody>
      </p:sp>
    </p:spTree>
    <p:extLst>
      <p:ext uri="{BB962C8B-B14F-4D97-AF65-F5344CB8AC3E}">
        <p14:creationId xmlns:p14="http://schemas.microsoft.com/office/powerpoint/2010/main" val="3958462412"/>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762000" y="274638"/>
            <a:ext cx="7924800" cy="563562"/>
          </a:xfrm>
          <a:solidFill>
            <a:srgbClr val="FFFF66"/>
          </a:solidFill>
        </p:spPr>
        <p:txBody>
          <a:bodyPr/>
          <a:lstStyle/>
          <a:p>
            <a:pPr eaLnBrk="1" hangingPunct="1"/>
            <a:r>
              <a:rPr lang="en-US" dirty="0" smtClean="0"/>
              <a:t>Summary:  Assessment</a:t>
            </a:r>
          </a:p>
        </p:txBody>
      </p:sp>
      <p:sp>
        <p:nvSpPr>
          <p:cNvPr id="91139" name="Content Placeholder 2"/>
          <p:cNvSpPr>
            <a:spLocks noGrp="1"/>
          </p:cNvSpPr>
          <p:nvPr>
            <p:ph idx="1"/>
          </p:nvPr>
        </p:nvSpPr>
        <p:spPr>
          <a:xfrm>
            <a:off x="381000" y="1447800"/>
            <a:ext cx="7994478" cy="5122103"/>
          </a:xfrm>
        </p:spPr>
        <p:txBody>
          <a:bodyPr/>
          <a:lstStyle/>
          <a:p>
            <a:pPr eaLnBrk="1" hangingPunct="1"/>
            <a:r>
              <a:rPr lang="en-US" dirty="0" smtClean="0"/>
              <a:t>Assessment informs the transition process!</a:t>
            </a:r>
          </a:p>
          <a:p>
            <a:pPr eaLnBrk="1" hangingPunct="1"/>
            <a:r>
              <a:rPr lang="en-US" dirty="0" smtClean="0"/>
              <a:t>Use a variety of assessments to address academic, functional, career related areas</a:t>
            </a:r>
          </a:p>
          <a:p>
            <a:pPr eaLnBrk="1" hangingPunct="1"/>
            <a:r>
              <a:rPr lang="en-US" dirty="0" smtClean="0"/>
              <a:t>Make use of assessments already given in general education or through guidance!</a:t>
            </a:r>
          </a:p>
          <a:p>
            <a:pPr eaLnBrk="1" hangingPunct="1"/>
            <a:r>
              <a:rPr lang="en-US" dirty="0" smtClean="0"/>
              <a:t>Relate assessments to post-secondary goals</a:t>
            </a:r>
          </a:p>
          <a:p>
            <a:pPr eaLnBrk="1" hangingPunct="1"/>
            <a:r>
              <a:rPr lang="en-US" dirty="0" smtClean="0"/>
              <a:t>Assessment is ongoing!</a:t>
            </a:r>
          </a:p>
          <a:p>
            <a:pPr eaLnBrk="1" hangingPunct="1">
              <a:buFontTx/>
              <a:buNone/>
            </a:pPr>
            <a:endParaRPr lang="en-US" dirty="0" smtClean="0"/>
          </a:p>
          <a:p>
            <a:pPr eaLnBrk="1" hangingPunct="1"/>
            <a:endParaRPr lang="en-US" dirty="0" smtClean="0"/>
          </a:p>
          <a:p>
            <a:pPr eaLnBrk="1" hangingPunct="1">
              <a:buFontTx/>
              <a:buNone/>
            </a:pPr>
            <a:endParaRPr lang="en-US" dirty="0" smtClean="0"/>
          </a:p>
          <a:p>
            <a:pPr eaLnBrk="1" hangingPunct="1"/>
            <a:endParaRPr lang="en-US" dirty="0" smtClean="0"/>
          </a:p>
        </p:txBody>
      </p:sp>
      <p:sp>
        <p:nvSpPr>
          <p:cNvPr id="911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7A7FF8F-6B82-458B-8153-E04DA118970C}" type="slidenum">
              <a:rPr lang="en-US" smtClean="0"/>
              <a:pPr eaLnBrk="1" hangingPunct="1"/>
              <a:t>60</a:t>
            </a:fld>
            <a:endParaRPr lang="en-US" smtClean="0"/>
          </a:p>
        </p:txBody>
      </p:sp>
      <p:pic>
        <p:nvPicPr>
          <p:cNvPr id="91141" name="Picture 5" descr="C:\Program Files\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r="16972"/>
          <a:stretch>
            <a:fillRect/>
          </a:stretch>
        </p:blipFill>
        <p:spPr bwMode="auto">
          <a:xfrm>
            <a:off x="7653338" y="5024438"/>
            <a:ext cx="1490662"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2" name="Rectangle 6"/>
          <p:cNvSpPr>
            <a:spLocks noChangeArrowheads="1"/>
          </p:cNvSpPr>
          <p:nvPr/>
        </p:nvSpPr>
        <p:spPr bwMode="auto">
          <a:xfrm>
            <a:off x="6629400" y="6550025"/>
            <a:ext cx="38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2CA8D6E8-E717-47F8-B8A0-C48CF37814B2}" type="slidenum">
              <a:rPr lang="en-US" sz="1400"/>
              <a:pPr/>
              <a:t>60</a:t>
            </a:fld>
            <a:endParaRPr lang="en-US"/>
          </a:p>
        </p:txBody>
      </p:sp>
    </p:spTree>
    <p:extLst>
      <p:ext uri="{BB962C8B-B14F-4D97-AF65-F5344CB8AC3E}">
        <p14:creationId xmlns:p14="http://schemas.microsoft.com/office/powerpoint/2010/main" val="41489738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7938" name="Rectangle 3"/>
          <p:cNvSpPr>
            <a:spLocks noGrp="1" noChangeArrowheads="1"/>
          </p:cNvSpPr>
          <p:nvPr>
            <p:ph idx="1"/>
          </p:nvPr>
        </p:nvSpPr>
        <p:spPr>
          <a:xfrm>
            <a:off x="4800600" y="457200"/>
            <a:ext cx="3886200" cy="5715000"/>
          </a:xfrm>
        </p:spPr>
        <p:txBody>
          <a:bodyPr rtlCol="0">
            <a:normAutofit fontScale="700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5100" dirty="0" smtClean="0"/>
              <a:t>Describe the student’s Present Levels of Academic Achievement / Functional Performance  (PLAAFP)</a:t>
            </a:r>
          </a:p>
          <a:p>
            <a:pPr marL="0" indent="0" algn="ctr" eaLnBrk="1" fontAlgn="auto" hangingPunct="1">
              <a:lnSpc>
                <a:spcPct val="120000"/>
              </a:lnSpc>
              <a:spcAft>
                <a:spcPts val="0"/>
              </a:spcAft>
              <a:buClr>
                <a:schemeClr val="tx1"/>
              </a:buClr>
              <a:buFont typeface="Wingdings" pitchFamily="2" charset="2"/>
              <a:buNone/>
              <a:defRPr/>
            </a:pPr>
            <a:r>
              <a:rPr lang="en-US" sz="5100" dirty="0" smtClean="0"/>
              <a:t>(incorporating Assessment data)</a:t>
            </a:r>
          </a:p>
        </p:txBody>
      </p:sp>
      <p:sp>
        <p:nvSpPr>
          <p:cNvPr id="69635" name="Slide Number Placeholder 5"/>
          <p:cNvSpPr>
            <a:spLocks noGrp="1"/>
          </p:cNvSpPr>
          <p:nvPr>
            <p:ph type="sldNum" sz="quarter" idx="12"/>
          </p:nvPr>
        </p:nvSpPr>
        <p:spPr>
          <a:noFill/>
        </p:spPr>
        <p:txBody>
          <a:bodyPr/>
          <a:lstStyle/>
          <a:p>
            <a:fld id="{2FEBAA65-4D2B-4CFB-9C6E-982A393038CC}" type="slidenum">
              <a:rPr lang="en-US" smtClean="0">
                <a:latin typeface="Arial" pitchFamily="34" charset="0"/>
              </a:rPr>
              <a:pPr/>
              <a:t>61</a:t>
            </a:fld>
            <a:endParaRPr lang="en-US" smtClean="0">
              <a:latin typeface="Arial" pitchFamily="34" charset="0"/>
            </a:endParaRPr>
          </a:p>
        </p:txBody>
      </p:sp>
      <p:sp>
        <p:nvSpPr>
          <p:cNvPr id="6" name="Right Arrow 5"/>
          <p:cNvSpPr/>
          <p:nvPr/>
        </p:nvSpPr>
        <p:spPr>
          <a:xfrm>
            <a:off x="0" y="1295400"/>
            <a:ext cx="4876800" cy="21336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800" b="1" dirty="0"/>
              <a:t>Step Two:</a:t>
            </a:r>
            <a:endParaRPr lang="en-US" sz="6000" b="1" dirty="0"/>
          </a:p>
        </p:txBody>
      </p:sp>
      <p:pic>
        <p:nvPicPr>
          <p:cNvPr id="69637" name="Picture 18" descr="C:\Documents and Settings\rnilles\Local Settings\Temporary Internet Files\Content.IE5\CELBU5O5\MCj02331260000[1].wmf"/>
          <p:cNvPicPr>
            <a:picLocks noChangeAspect="1" noChangeArrowheads="1"/>
          </p:cNvPicPr>
          <p:nvPr/>
        </p:nvPicPr>
        <p:blipFill>
          <a:blip r:embed="rId3" cstate="print"/>
          <a:srcRect/>
          <a:stretch>
            <a:fillRect/>
          </a:stretch>
        </p:blipFill>
        <p:spPr bwMode="auto">
          <a:xfrm>
            <a:off x="609600" y="3448050"/>
            <a:ext cx="3657600" cy="2961167"/>
          </a:xfrm>
          <a:prstGeom prst="rect">
            <a:avLst/>
          </a:prstGeom>
          <a:noFill/>
          <a:ln w="9525">
            <a:noFill/>
            <a:miter lim="800000"/>
            <a:headEnd/>
            <a:tailEnd/>
          </a:ln>
        </p:spPr>
      </p:pic>
    </p:spTree>
    <p:extLst>
      <p:ext uri="{BB962C8B-B14F-4D97-AF65-F5344CB8AC3E}">
        <p14:creationId xmlns:p14="http://schemas.microsoft.com/office/powerpoint/2010/main" val="16942951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3" descr="ROADMAP FINAL - WOR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Down Arrow 2"/>
          <p:cNvSpPr/>
          <p:nvPr/>
        </p:nvSpPr>
        <p:spPr>
          <a:xfrm rot="1225864">
            <a:off x="8504238" y="340677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1148302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457200" y="304800"/>
            <a:ext cx="7924800" cy="685800"/>
          </a:xfrm>
        </p:spPr>
        <p:txBody>
          <a:bodyPr anchor="b"/>
          <a:lstStyle/>
          <a:p>
            <a:pPr algn="ctr"/>
            <a:r>
              <a:rPr lang="en-US" sz="3200" smtClean="0"/>
              <a:t>Present Levels of Academic Achievement and Functional Performance  (PLAAFP)</a:t>
            </a:r>
          </a:p>
        </p:txBody>
      </p:sp>
      <p:sp>
        <p:nvSpPr>
          <p:cNvPr id="71683" name="Rectangle 3"/>
          <p:cNvSpPr>
            <a:spLocks noGrp="1" noChangeArrowheads="1"/>
          </p:cNvSpPr>
          <p:nvPr>
            <p:ph type="body" idx="4294967295"/>
          </p:nvPr>
        </p:nvSpPr>
        <p:spPr>
          <a:xfrm>
            <a:off x="304800" y="2057400"/>
            <a:ext cx="8229600" cy="3200400"/>
          </a:xfrm>
        </p:spPr>
        <p:txBody>
          <a:bodyPr/>
          <a:lstStyle/>
          <a:p>
            <a:pPr>
              <a:buFontTx/>
              <a:buNone/>
            </a:pPr>
            <a:r>
              <a:rPr lang="en-US" dirty="0" smtClean="0">
                <a:solidFill>
                  <a:schemeClr val="tx2"/>
                </a:solidFill>
              </a:rPr>
              <a:t>	</a:t>
            </a:r>
            <a:r>
              <a:rPr lang="en-US" sz="3600" dirty="0" smtClean="0"/>
              <a:t>It is impossible to write clear and measurable annual goals if you don’t have</a:t>
            </a:r>
            <a:r>
              <a:rPr lang="en-US" sz="3600" dirty="0" smtClean="0">
                <a:solidFill>
                  <a:schemeClr val="tx2"/>
                </a:solidFill>
              </a:rPr>
              <a:t> </a:t>
            </a:r>
            <a:r>
              <a:rPr lang="en-US" sz="3600" b="1" u="sng" dirty="0" smtClean="0">
                <a:solidFill>
                  <a:srgbClr val="C00000"/>
                </a:solidFill>
              </a:rPr>
              <a:t>Clear</a:t>
            </a:r>
            <a:r>
              <a:rPr lang="en-US" sz="3600" i="1" dirty="0" smtClean="0">
                <a:solidFill>
                  <a:srgbClr val="FF0000"/>
                </a:solidFill>
              </a:rPr>
              <a:t> </a:t>
            </a:r>
            <a:r>
              <a:rPr lang="en-US" sz="3600" dirty="0" smtClean="0">
                <a:solidFill>
                  <a:srgbClr val="FF0000"/>
                </a:solidFill>
              </a:rPr>
              <a:t> </a:t>
            </a:r>
            <a:r>
              <a:rPr lang="en-US" sz="3600" dirty="0" smtClean="0"/>
              <a:t>and</a:t>
            </a:r>
            <a:r>
              <a:rPr lang="en-US" sz="3600" dirty="0" smtClean="0">
                <a:solidFill>
                  <a:schemeClr val="tx2"/>
                </a:solidFill>
              </a:rPr>
              <a:t> </a:t>
            </a:r>
            <a:r>
              <a:rPr lang="en-US" sz="3600" b="1" u="sng" dirty="0" smtClean="0">
                <a:solidFill>
                  <a:srgbClr val="C00000"/>
                </a:solidFill>
              </a:rPr>
              <a:t>Measurable</a:t>
            </a:r>
            <a:r>
              <a:rPr lang="en-US" sz="3600" i="1" dirty="0" smtClean="0">
                <a:solidFill>
                  <a:schemeClr val="tx2"/>
                </a:solidFill>
              </a:rPr>
              <a:t> </a:t>
            </a:r>
            <a:r>
              <a:rPr lang="en-US" sz="3600" dirty="0" smtClean="0"/>
              <a:t>present levels of academic achievement and functional performance.</a:t>
            </a:r>
          </a:p>
        </p:txBody>
      </p:sp>
      <p:pic>
        <p:nvPicPr>
          <p:cNvPr id="71684" name="Picture 4"/>
          <p:cNvPicPr>
            <a:picLocks noChangeAspect="1" noChangeArrowheads="1"/>
          </p:cNvPicPr>
          <p:nvPr/>
        </p:nvPicPr>
        <p:blipFill>
          <a:blip r:embed="rId3" cstate="print"/>
          <a:srcRect/>
          <a:stretch>
            <a:fillRect/>
          </a:stretch>
        </p:blipFill>
        <p:spPr bwMode="auto">
          <a:xfrm>
            <a:off x="6858000" y="4876800"/>
            <a:ext cx="1700213" cy="1454150"/>
          </a:xfrm>
          <a:prstGeom prst="rect">
            <a:avLst/>
          </a:prstGeom>
          <a:noFill/>
          <a:ln w="9525">
            <a:noFill/>
            <a:miter lim="800000"/>
            <a:headEnd/>
            <a:tailEnd/>
          </a:ln>
        </p:spPr>
      </p:pic>
      <p:sp>
        <p:nvSpPr>
          <p:cNvPr id="71685" name="Slide Number Placeholder 5"/>
          <p:cNvSpPr txBox="1">
            <a:spLocks/>
          </p:cNvSpPr>
          <p:nvPr/>
        </p:nvSpPr>
        <p:spPr bwMode="auto">
          <a:xfrm>
            <a:off x="8458200" y="6381750"/>
            <a:ext cx="457200" cy="476250"/>
          </a:xfrm>
          <a:prstGeom prst="rect">
            <a:avLst/>
          </a:prstGeom>
          <a:noFill/>
          <a:ln w="9525">
            <a:noFill/>
            <a:miter lim="800000"/>
            <a:headEnd/>
            <a:tailEnd/>
          </a:ln>
        </p:spPr>
        <p:txBody>
          <a:bodyPr/>
          <a:lstStyle/>
          <a:p>
            <a:fld id="{366931E8-09F6-4325-A621-4958AABB41BF}" type="slidenum">
              <a:rPr lang="en-US" sz="1400"/>
              <a:pPr/>
              <a:t>63</a:t>
            </a:fld>
            <a:endParaRPr lang="en-US"/>
          </a:p>
        </p:txBody>
      </p:sp>
      <p:sp>
        <p:nvSpPr>
          <p:cNvPr id="6" name="Slide Number Placeholder 5"/>
          <p:cNvSpPr>
            <a:spLocks noGrp="1"/>
          </p:cNvSpPr>
          <p:nvPr>
            <p:ph type="sldNum" sz="quarter" idx="12"/>
          </p:nvPr>
        </p:nvSpPr>
        <p:spPr/>
        <p:txBody>
          <a:bodyPr/>
          <a:lstStyle/>
          <a:p>
            <a:pPr>
              <a:defRPr/>
            </a:pPr>
            <a:fld id="{9E14F2C5-1384-40B3-BC83-7EFC2736EB80}" type="slidenum">
              <a:rPr lang="en-US" smtClean="0"/>
              <a:pPr>
                <a:defRPr/>
              </a:pPr>
              <a:t>63</a:t>
            </a:fld>
            <a:endParaRPr lang="en-US"/>
          </a:p>
        </p:txBody>
      </p:sp>
    </p:spTree>
    <p:extLst>
      <p:ext uri="{BB962C8B-B14F-4D97-AF65-F5344CB8AC3E}">
        <p14:creationId xmlns:p14="http://schemas.microsoft.com/office/powerpoint/2010/main" val="2049670211"/>
      </p:ext>
    </p:extLst>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xfrm>
            <a:off x="8458200" y="6172200"/>
            <a:ext cx="457200" cy="476250"/>
          </a:xfrm>
          <a:noFill/>
        </p:spPr>
        <p:txBody>
          <a:bodyPr/>
          <a:lstStyle/>
          <a:p>
            <a:fld id="{ADEF7E11-7451-4D51-957D-BEF67BC8FB82}" type="slidenum">
              <a:rPr lang="en-US" smtClean="0">
                <a:latin typeface="Arial" pitchFamily="34" charset="0"/>
              </a:rPr>
              <a:pPr/>
              <a:t>64</a:t>
            </a:fld>
            <a:endParaRPr lang="en-US" smtClean="0">
              <a:latin typeface="Arial" pitchFamily="34" charset="0"/>
            </a:endParaRPr>
          </a:p>
        </p:txBody>
      </p:sp>
      <p:sp>
        <p:nvSpPr>
          <p:cNvPr id="50179" name="Rectangle 2"/>
          <p:cNvSpPr>
            <a:spLocks noGrp="1" noChangeArrowheads="1"/>
          </p:cNvSpPr>
          <p:nvPr>
            <p:ph type="title"/>
          </p:nvPr>
        </p:nvSpPr>
        <p:spPr>
          <a:xfrm>
            <a:off x="457200" y="533400"/>
            <a:ext cx="8229600" cy="533400"/>
          </a:xfrm>
        </p:spPr>
        <p:txBody>
          <a:bodyPr/>
          <a:lstStyle/>
          <a:p>
            <a:r>
              <a:rPr lang="en-US" sz="3200" smtClean="0"/>
              <a:t>Present Levels of Academic Achievement and Functional Performance (PLAAFP)</a:t>
            </a:r>
            <a:r>
              <a:rPr lang="en-US" sz="3200" b="1" smtClean="0"/>
              <a:t/>
            </a:r>
            <a:br>
              <a:rPr lang="en-US" sz="3200" b="1" smtClean="0"/>
            </a:br>
            <a:endParaRPr lang="en-US" sz="3200" b="1" smtClean="0"/>
          </a:p>
        </p:txBody>
      </p:sp>
      <p:sp>
        <p:nvSpPr>
          <p:cNvPr id="50180" name="Rectangle 3"/>
          <p:cNvSpPr>
            <a:spLocks noGrp="1" noChangeArrowheads="1"/>
          </p:cNvSpPr>
          <p:nvPr>
            <p:ph type="body" idx="1"/>
          </p:nvPr>
        </p:nvSpPr>
        <p:spPr>
          <a:xfrm>
            <a:off x="381000" y="1295400"/>
            <a:ext cx="8382000" cy="4953000"/>
          </a:xfrm>
        </p:spPr>
        <p:txBody>
          <a:bodyPr/>
          <a:lstStyle/>
          <a:p>
            <a:pPr>
              <a:lnSpc>
                <a:spcPct val="130000"/>
              </a:lnSpc>
            </a:pPr>
            <a:r>
              <a:rPr lang="en-US" sz="2800" dirty="0" smtClean="0"/>
              <a:t>Succinctly describe the student</a:t>
            </a:r>
          </a:p>
          <a:p>
            <a:pPr>
              <a:lnSpc>
                <a:spcPct val="130000"/>
              </a:lnSpc>
            </a:pPr>
            <a:r>
              <a:rPr lang="en-US" sz="2800" dirty="0" smtClean="0"/>
              <a:t>Describe </a:t>
            </a:r>
            <a:r>
              <a:rPr lang="en-US" sz="2800" b="1" u="sng" dirty="0" smtClean="0">
                <a:solidFill>
                  <a:srgbClr val="C00000"/>
                </a:solidFill>
              </a:rPr>
              <a:t>instructional </a:t>
            </a:r>
            <a:r>
              <a:rPr lang="en-US" sz="2800" dirty="0" smtClean="0"/>
              <a:t>level as compared to </a:t>
            </a:r>
            <a:r>
              <a:rPr lang="en-US" sz="2800" b="1" u="sng" dirty="0" smtClean="0">
                <a:solidFill>
                  <a:srgbClr val="C00000"/>
                </a:solidFill>
              </a:rPr>
              <a:t>grade</a:t>
            </a:r>
            <a:r>
              <a:rPr lang="en-US" sz="2800" dirty="0" smtClean="0"/>
              <a:t> level expectations</a:t>
            </a:r>
          </a:p>
          <a:p>
            <a:pPr>
              <a:lnSpc>
                <a:spcPct val="130000"/>
              </a:lnSpc>
            </a:pPr>
            <a:r>
              <a:rPr lang="en-US" sz="2800" dirty="0" smtClean="0"/>
              <a:t>Refer to summative, formative, benchmark assessments  (and diagnostic  as appropriate)</a:t>
            </a:r>
          </a:p>
          <a:p>
            <a:r>
              <a:rPr lang="en-US" sz="2800" dirty="0" smtClean="0"/>
              <a:t>Directly relate to assessments and evaluation information</a:t>
            </a:r>
          </a:p>
          <a:p>
            <a:r>
              <a:rPr lang="en-US" sz="2800" dirty="0" smtClean="0"/>
              <a:t>Provide information on student’s rate of </a:t>
            </a:r>
            <a:r>
              <a:rPr lang="en-US" sz="2800" b="1" u="sng" dirty="0" smtClean="0">
                <a:solidFill>
                  <a:srgbClr val="C00000"/>
                </a:solidFill>
              </a:rPr>
              <a:t>progress</a:t>
            </a:r>
          </a:p>
          <a:p>
            <a:pPr>
              <a:lnSpc>
                <a:spcPct val="110000"/>
              </a:lnSpc>
            </a:pPr>
            <a:r>
              <a:rPr lang="en-US" sz="2800" dirty="0" smtClean="0"/>
              <a:t>Guide the development of IEP </a:t>
            </a:r>
            <a:r>
              <a:rPr lang="en-US" sz="2800" b="1" u="sng" dirty="0" smtClean="0">
                <a:solidFill>
                  <a:srgbClr val="C00000"/>
                </a:solidFill>
              </a:rPr>
              <a:t>goals</a:t>
            </a:r>
            <a:r>
              <a:rPr lang="en-US" sz="2800" dirty="0" smtClean="0"/>
              <a:t> and objectives</a:t>
            </a:r>
            <a:endParaRPr lang="en-US" dirty="0" smtClean="0"/>
          </a:p>
        </p:txBody>
      </p:sp>
    </p:spTree>
    <p:extLst>
      <p:ext uri="{BB962C8B-B14F-4D97-AF65-F5344CB8AC3E}">
        <p14:creationId xmlns:p14="http://schemas.microsoft.com/office/powerpoint/2010/main" val="1221727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914400" y="228600"/>
            <a:ext cx="7239000" cy="685800"/>
          </a:xfrm>
        </p:spPr>
        <p:txBody>
          <a:bodyPr rtlCol="0">
            <a:normAutofit/>
          </a:bodyPr>
          <a:lstStyle/>
          <a:p>
            <a:pPr eaLnBrk="1" fontAlgn="auto" hangingPunct="1">
              <a:spcAft>
                <a:spcPts val="0"/>
              </a:spcAft>
              <a:defRPr/>
            </a:pPr>
            <a:r>
              <a:rPr lang="en-US" dirty="0" smtClean="0"/>
              <a:t>Present Levels Must…</a:t>
            </a:r>
            <a:endParaRPr lang="en-US" b="1" dirty="0" smtClean="0">
              <a:solidFill>
                <a:schemeClr val="tx2">
                  <a:satMod val="130000"/>
                </a:schemeClr>
              </a:solidFill>
            </a:endParaRPr>
          </a:p>
        </p:txBody>
      </p:sp>
      <p:sp>
        <p:nvSpPr>
          <p:cNvPr id="51203" name="Rectangle 3"/>
          <p:cNvSpPr>
            <a:spLocks noGrp="1" noChangeArrowheads="1"/>
          </p:cNvSpPr>
          <p:nvPr>
            <p:ph idx="1"/>
          </p:nvPr>
        </p:nvSpPr>
        <p:spPr>
          <a:xfrm>
            <a:off x="304800" y="1295400"/>
            <a:ext cx="8229600" cy="5181600"/>
          </a:xfrm>
        </p:spPr>
        <p:txBody>
          <a:bodyPr/>
          <a:lstStyle/>
          <a:p>
            <a:pPr marL="533400" indent="-533400" eaLnBrk="1" hangingPunct="1"/>
            <a:r>
              <a:rPr lang="en-US" sz="2600" dirty="0" smtClean="0">
                <a:sym typeface="Wingdings" pitchFamily="2" charset="2"/>
              </a:rPr>
              <a:t>Be data driven –precise, measurable and observable.</a:t>
            </a:r>
          </a:p>
          <a:p>
            <a:pPr marL="533400" indent="-533400" eaLnBrk="1" hangingPunct="1">
              <a:spcBef>
                <a:spcPct val="30000"/>
              </a:spcBef>
            </a:pPr>
            <a:r>
              <a:rPr lang="en-US" sz="2600" dirty="0" smtClean="0">
                <a:sym typeface="Wingdings" pitchFamily="2" charset="2"/>
              </a:rPr>
              <a:t>Provide a starting point (baseline) for development of measurable annual goals.</a:t>
            </a:r>
            <a:endParaRPr lang="en-US" sz="2600" dirty="0" smtClean="0"/>
          </a:p>
          <a:p>
            <a:pPr marL="533400" indent="-533400" eaLnBrk="1" hangingPunct="1">
              <a:spcBef>
                <a:spcPct val="30000"/>
              </a:spcBef>
            </a:pPr>
            <a:r>
              <a:rPr lang="en-US" sz="2600" b="1" dirty="0" smtClean="0">
                <a:solidFill>
                  <a:srgbClr val="333399"/>
                </a:solidFill>
                <a:sym typeface="Wingdings" pitchFamily="2" charset="2"/>
              </a:rPr>
              <a:t>Address each post-secondary transition </a:t>
            </a:r>
            <a:r>
              <a:rPr lang="en-US" sz="2600" b="1" u="sng" dirty="0" smtClean="0">
                <a:solidFill>
                  <a:srgbClr val="C00000"/>
                </a:solidFill>
                <a:sym typeface="Wingdings" pitchFamily="2" charset="2"/>
              </a:rPr>
              <a:t>goal</a:t>
            </a:r>
            <a:r>
              <a:rPr lang="en-US" sz="2600" b="1" dirty="0" smtClean="0">
                <a:solidFill>
                  <a:srgbClr val="C00000"/>
                </a:solidFill>
                <a:sym typeface="Wingdings" pitchFamily="2" charset="2"/>
              </a:rPr>
              <a:t> </a:t>
            </a:r>
            <a:r>
              <a:rPr lang="en-US" sz="2600" b="1" dirty="0" smtClean="0">
                <a:solidFill>
                  <a:srgbClr val="333399"/>
                </a:solidFill>
                <a:sym typeface="Wingdings" pitchFamily="2" charset="2"/>
              </a:rPr>
              <a:t>area</a:t>
            </a:r>
          </a:p>
          <a:p>
            <a:pPr marL="533400" indent="-533400" eaLnBrk="1" hangingPunct="1">
              <a:spcBef>
                <a:spcPct val="30000"/>
              </a:spcBef>
            </a:pPr>
            <a:r>
              <a:rPr lang="en-US" sz="2600" dirty="0" smtClean="0">
                <a:sym typeface="Wingdings" pitchFamily="2" charset="2"/>
              </a:rPr>
              <a:t>Be </a:t>
            </a:r>
            <a:r>
              <a:rPr lang="en-US" sz="2600" b="1" u="sng" dirty="0" smtClean="0">
                <a:solidFill>
                  <a:srgbClr val="C00000"/>
                </a:solidFill>
                <a:sym typeface="Wingdings" pitchFamily="2" charset="2"/>
              </a:rPr>
              <a:t>relevant</a:t>
            </a:r>
            <a:r>
              <a:rPr lang="en-US" sz="2600" dirty="0" smtClean="0">
                <a:solidFill>
                  <a:srgbClr val="000099"/>
                </a:solidFill>
                <a:sym typeface="Wingdings" pitchFamily="2" charset="2"/>
              </a:rPr>
              <a:t>, </a:t>
            </a:r>
            <a:r>
              <a:rPr lang="en-US" sz="2600" b="1" dirty="0" smtClean="0">
                <a:solidFill>
                  <a:srgbClr val="000099"/>
                </a:solidFill>
                <a:sym typeface="Wingdings" pitchFamily="2" charset="2"/>
              </a:rPr>
              <a:t>useful</a:t>
            </a:r>
            <a:r>
              <a:rPr lang="en-US" sz="2600" dirty="0" smtClean="0">
                <a:sym typeface="Wingdings" pitchFamily="2" charset="2"/>
              </a:rPr>
              <a:t> and </a:t>
            </a:r>
            <a:r>
              <a:rPr lang="en-US" sz="2600" b="1" u="sng" dirty="0" smtClean="0">
                <a:solidFill>
                  <a:srgbClr val="C00000"/>
                </a:solidFill>
                <a:sym typeface="Wingdings" pitchFamily="2" charset="2"/>
              </a:rPr>
              <a:t>understandable</a:t>
            </a:r>
            <a:r>
              <a:rPr lang="en-US" sz="2600" dirty="0" smtClean="0">
                <a:sym typeface="Wingdings" pitchFamily="2" charset="2"/>
              </a:rPr>
              <a:t>.</a:t>
            </a:r>
          </a:p>
          <a:p>
            <a:pPr marL="533400" indent="-533400" eaLnBrk="1" hangingPunct="1">
              <a:spcBef>
                <a:spcPct val="30000"/>
              </a:spcBef>
            </a:pPr>
            <a:r>
              <a:rPr lang="en-US" sz="2600" dirty="0" smtClean="0">
                <a:sym typeface="Wingdings" pitchFamily="2" charset="2"/>
              </a:rPr>
              <a:t>Incorporate information from all team members.</a:t>
            </a:r>
            <a:endParaRPr lang="en-US" sz="2600" dirty="0" smtClean="0"/>
          </a:p>
          <a:p>
            <a:pPr marL="533400" indent="-533400" eaLnBrk="1" hangingPunct="1">
              <a:spcBef>
                <a:spcPct val="30000"/>
              </a:spcBef>
            </a:pPr>
            <a:r>
              <a:rPr lang="en-US" sz="2600" dirty="0" smtClean="0">
                <a:sym typeface="Wingdings" pitchFamily="2" charset="2"/>
              </a:rPr>
              <a:t>Describe effect of disability on performance.</a:t>
            </a:r>
          </a:p>
          <a:p>
            <a:pPr marL="533400" indent="-533400" eaLnBrk="1" hangingPunct="1"/>
            <a:r>
              <a:rPr lang="en-US" sz="2600" dirty="0" smtClean="0">
                <a:sym typeface="Wingdings" pitchFamily="2" charset="2"/>
              </a:rPr>
              <a:t>Identify </a:t>
            </a:r>
            <a:r>
              <a:rPr lang="en-US" sz="2600" b="1" u="sng" dirty="0" smtClean="0">
                <a:solidFill>
                  <a:srgbClr val="C00000"/>
                </a:solidFill>
                <a:sym typeface="Wingdings" pitchFamily="2" charset="2"/>
              </a:rPr>
              <a:t>strengths</a:t>
            </a:r>
            <a:r>
              <a:rPr lang="en-US" sz="2600" dirty="0" smtClean="0">
                <a:sym typeface="Wingdings" pitchFamily="2" charset="2"/>
              </a:rPr>
              <a:t> and prioritize </a:t>
            </a:r>
            <a:r>
              <a:rPr lang="en-US" sz="2600" b="1" u="sng" dirty="0" smtClean="0">
                <a:solidFill>
                  <a:srgbClr val="C00000"/>
                </a:solidFill>
                <a:sym typeface="Wingdings" pitchFamily="2" charset="2"/>
              </a:rPr>
              <a:t>needs</a:t>
            </a:r>
            <a:r>
              <a:rPr lang="en-US" sz="2600" dirty="0" smtClean="0">
                <a:sym typeface="Wingdings" pitchFamily="2" charset="2"/>
              </a:rPr>
              <a:t>.</a:t>
            </a:r>
          </a:p>
          <a:p>
            <a:pPr marL="533400" indent="-533400" eaLnBrk="1" hangingPunct="1"/>
            <a:r>
              <a:rPr lang="en-US" sz="2600" b="1" dirty="0" smtClean="0">
                <a:solidFill>
                  <a:srgbClr val="000099"/>
                </a:solidFill>
                <a:sym typeface="Wingdings" pitchFamily="2" charset="2"/>
              </a:rPr>
              <a:t>Guide development of other areas of the IEP. </a:t>
            </a:r>
          </a:p>
          <a:p>
            <a:pPr marL="533400" indent="-533400" eaLnBrk="1" hangingPunct="1">
              <a:buFontTx/>
              <a:buAutoNum type="arabicPeriod"/>
            </a:pPr>
            <a:endParaRPr lang="en-US" sz="2800" dirty="0" smtClean="0">
              <a:sym typeface="Wingdings" pitchFamily="2" charset="2"/>
            </a:endParaRPr>
          </a:p>
          <a:p>
            <a:pPr marL="533400" indent="-533400" eaLnBrk="1" hangingPunct="1">
              <a:buFontTx/>
              <a:buAutoNum type="arabicPeriod"/>
            </a:pPr>
            <a:endParaRPr lang="en-US" sz="2800" dirty="0" smtClean="0">
              <a:sym typeface="Wingdings" pitchFamily="2" charset="2"/>
            </a:endParaRPr>
          </a:p>
        </p:txBody>
      </p:sp>
      <p:sp>
        <p:nvSpPr>
          <p:cNvPr id="51204" name="Slide Number Placeholder 4"/>
          <p:cNvSpPr>
            <a:spLocks noGrp="1"/>
          </p:cNvSpPr>
          <p:nvPr>
            <p:ph type="sldNum" sz="quarter" idx="12"/>
          </p:nvPr>
        </p:nvSpPr>
        <p:spPr>
          <a:noFill/>
        </p:spPr>
        <p:txBody>
          <a:bodyPr/>
          <a:lstStyle/>
          <a:p>
            <a:fld id="{6CC25FC2-29F8-4A2D-8008-8430233668B2}" type="slidenum">
              <a:rPr lang="en-US" smtClean="0">
                <a:latin typeface="Arial" pitchFamily="34" charset="0"/>
              </a:rPr>
              <a:pPr/>
              <a:t>65</a:t>
            </a:fld>
            <a:endParaRPr lang="en-US" smtClean="0">
              <a:latin typeface="Arial" pitchFamily="34" charset="0"/>
            </a:endParaRPr>
          </a:p>
        </p:txBody>
      </p:sp>
      <p:sp>
        <p:nvSpPr>
          <p:cNvPr id="51205" name="Slide Number Placeholder 5"/>
          <p:cNvSpPr txBox="1">
            <a:spLocks/>
          </p:cNvSpPr>
          <p:nvPr/>
        </p:nvSpPr>
        <p:spPr bwMode="auto">
          <a:xfrm>
            <a:off x="228600" y="6381750"/>
            <a:ext cx="990600" cy="476250"/>
          </a:xfrm>
          <a:prstGeom prst="rect">
            <a:avLst/>
          </a:prstGeom>
          <a:noFill/>
          <a:ln w="9525">
            <a:noFill/>
            <a:miter lim="800000"/>
            <a:headEnd/>
            <a:tailEnd/>
          </a:ln>
        </p:spPr>
        <p:txBody>
          <a:bodyPr/>
          <a:lstStyle/>
          <a:p>
            <a:endParaRPr lang="en-US"/>
          </a:p>
        </p:txBody>
      </p:sp>
    </p:spTree>
    <p:extLst>
      <p:ext uri="{BB962C8B-B14F-4D97-AF65-F5344CB8AC3E}">
        <p14:creationId xmlns:p14="http://schemas.microsoft.com/office/powerpoint/2010/main" val="3212125032"/>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533400" y="274638"/>
            <a:ext cx="8153400" cy="715962"/>
          </a:xfrm>
        </p:spPr>
        <p:txBody>
          <a:bodyPr/>
          <a:lstStyle/>
          <a:p>
            <a:pPr eaLnBrk="1" hangingPunct="1"/>
            <a:r>
              <a:rPr lang="en-US" sz="2800" b="1" dirty="0" smtClean="0"/>
              <a:t>Address Each Bullet</a:t>
            </a:r>
            <a:endParaRPr lang="en-US" dirty="0" smtClean="0"/>
          </a:p>
        </p:txBody>
      </p:sp>
      <p:sp>
        <p:nvSpPr>
          <p:cNvPr id="52227" name="Content Placeholder 2"/>
          <p:cNvSpPr>
            <a:spLocks noGrp="1"/>
          </p:cNvSpPr>
          <p:nvPr>
            <p:ph idx="1"/>
          </p:nvPr>
        </p:nvSpPr>
        <p:spPr>
          <a:xfrm>
            <a:off x="381000" y="1143000"/>
            <a:ext cx="8382000" cy="5715000"/>
          </a:xfrm>
        </p:spPr>
        <p:txBody>
          <a:bodyPr/>
          <a:lstStyle/>
          <a:p>
            <a:pPr eaLnBrk="1" hangingPunct="1"/>
            <a:r>
              <a:rPr lang="en-US" sz="2600" dirty="0" smtClean="0">
                <a:solidFill>
                  <a:srgbClr val="333399"/>
                </a:solidFill>
              </a:rPr>
              <a:t>Present levels of academic performance</a:t>
            </a:r>
          </a:p>
          <a:p>
            <a:pPr eaLnBrk="1" hangingPunct="1"/>
            <a:r>
              <a:rPr lang="en-US" sz="2600" dirty="0" smtClean="0">
                <a:solidFill>
                  <a:srgbClr val="333399"/>
                </a:solidFill>
              </a:rPr>
              <a:t>Present levels of functional performance</a:t>
            </a:r>
          </a:p>
          <a:p>
            <a:pPr eaLnBrk="1" hangingPunct="1"/>
            <a:r>
              <a:rPr lang="en-US" sz="2600" dirty="0" smtClean="0">
                <a:solidFill>
                  <a:srgbClr val="333399"/>
                </a:solidFill>
              </a:rPr>
              <a:t>Present levels related to current post-secondary transition goals (if student is 14, or younger if determined by the IEP team)</a:t>
            </a:r>
          </a:p>
          <a:p>
            <a:pPr eaLnBrk="1" hangingPunct="1"/>
            <a:r>
              <a:rPr lang="en-US" sz="2600" dirty="0" smtClean="0">
                <a:solidFill>
                  <a:srgbClr val="333399"/>
                </a:solidFill>
              </a:rPr>
              <a:t>Parental concerns for enhancing the education of the student</a:t>
            </a:r>
          </a:p>
          <a:p>
            <a:pPr eaLnBrk="1" hangingPunct="1"/>
            <a:r>
              <a:rPr lang="en-US" sz="2600" dirty="0" smtClean="0">
                <a:solidFill>
                  <a:srgbClr val="333399"/>
                </a:solidFill>
              </a:rPr>
              <a:t>How student’s disability affects involvement and progress in general education curriculum</a:t>
            </a:r>
          </a:p>
          <a:p>
            <a:pPr eaLnBrk="1" hangingPunct="1"/>
            <a:r>
              <a:rPr lang="en-US" sz="2600" dirty="0" smtClean="0">
                <a:solidFill>
                  <a:srgbClr val="333399"/>
                </a:solidFill>
              </a:rPr>
              <a:t>Strengths</a:t>
            </a:r>
          </a:p>
          <a:p>
            <a:pPr eaLnBrk="1" hangingPunct="1"/>
            <a:r>
              <a:rPr lang="en-US" sz="2600" dirty="0" smtClean="0">
                <a:solidFill>
                  <a:srgbClr val="333399"/>
                </a:solidFill>
              </a:rPr>
              <a:t>Academic, developmental, and functional needs related to the student’s disability    (refer to IEP Need to Know)</a:t>
            </a:r>
          </a:p>
          <a:p>
            <a:pPr eaLnBrk="1" hangingPunct="1"/>
            <a:endParaRPr lang="en-US" dirty="0" smtClean="0">
              <a:solidFill>
                <a:srgbClr val="333399"/>
              </a:solidFill>
            </a:endParaRPr>
          </a:p>
        </p:txBody>
      </p:sp>
      <p:sp>
        <p:nvSpPr>
          <p:cNvPr id="52228" name="Rectangle 3"/>
          <p:cNvSpPr>
            <a:spLocks noChangeArrowheads="1"/>
          </p:cNvSpPr>
          <p:nvPr/>
        </p:nvSpPr>
        <p:spPr bwMode="auto">
          <a:xfrm>
            <a:off x="8458200" y="6248400"/>
            <a:ext cx="381000" cy="304800"/>
          </a:xfrm>
          <a:prstGeom prst="rect">
            <a:avLst/>
          </a:prstGeom>
          <a:noFill/>
          <a:ln w="9525">
            <a:noFill/>
            <a:miter lim="800000"/>
            <a:headEnd/>
            <a:tailEnd/>
          </a:ln>
        </p:spPr>
        <p:txBody>
          <a:bodyPr wrap="none">
            <a:spAutoFit/>
          </a:bodyPr>
          <a:lstStyle/>
          <a:p>
            <a:fld id="{55071B30-71D3-4E9F-A332-9BAE68CB16B3}" type="slidenum">
              <a:rPr lang="en-US" sz="1400"/>
              <a:pPr/>
              <a:t>66</a:t>
            </a:fld>
            <a:endParaRPr lang="en-US" dirty="0"/>
          </a:p>
        </p:txBody>
      </p:sp>
    </p:spTree>
    <p:extLst>
      <p:ext uri="{BB962C8B-B14F-4D97-AF65-F5344CB8AC3E}">
        <p14:creationId xmlns:p14="http://schemas.microsoft.com/office/powerpoint/2010/main" val="12739620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04800" y="274638"/>
            <a:ext cx="8686800" cy="792162"/>
          </a:xfrm>
        </p:spPr>
        <p:txBody>
          <a:bodyPr/>
          <a:lstStyle/>
          <a:p>
            <a:r>
              <a:rPr lang="en-US" sz="3400" i="1" dirty="0" smtClean="0"/>
              <a:t>Recommendation:  Before you write present levels…</a:t>
            </a:r>
          </a:p>
        </p:txBody>
      </p:sp>
      <p:sp>
        <p:nvSpPr>
          <p:cNvPr id="53251" name="Rectangle 3"/>
          <p:cNvSpPr>
            <a:spLocks noGrp="1" noChangeArrowheads="1"/>
          </p:cNvSpPr>
          <p:nvPr>
            <p:ph type="body" idx="4294967295"/>
          </p:nvPr>
        </p:nvSpPr>
        <p:spPr>
          <a:xfrm>
            <a:off x="304800" y="1447800"/>
            <a:ext cx="8382000" cy="4678363"/>
          </a:xfrm>
        </p:spPr>
        <p:txBody>
          <a:bodyPr/>
          <a:lstStyle/>
          <a:p>
            <a:pPr>
              <a:buFontTx/>
              <a:buNone/>
            </a:pPr>
            <a:r>
              <a:rPr lang="en-US" dirty="0" smtClean="0"/>
              <a:t>Introduce the student with a clear statement</a:t>
            </a:r>
            <a:r>
              <a:rPr lang="en-US" dirty="0"/>
              <a:t> </a:t>
            </a:r>
            <a:r>
              <a:rPr lang="en-US" dirty="0" smtClean="0"/>
              <a:t>that includes information such as…</a:t>
            </a:r>
          </a:p>
          <a:p>
            <a:pPr lvl="1"/>
            <a:r>
              <a:rPr lang="en-US" dirty="0" smtClean="0"/>
              <a:t> Name, age, grade</a:t>
            </a:r>
          </a:p>
          <a:p>
            <a:pPr lvl="1"/>
            <a:r>
              <a:rPr lang="en-US" dirty="0" smtClean="0"/>
              <a:t> Disability</a:t>
            </a:r>
          </a:p>
          <a:p>
            <a:pPr lvl="1"/>
            <a:r>
              <a:rPr lang="en-US" dirty="0" smtClean="0"/>
              <a:t> School attending</a:t>
            </a:r>
          </a:p>
          <a:p>
            <a:pPr lvl="1"/>
            <a:r>
              <a:rPr lang="en-US" dirty="0"/>
              <a:t> </a:t>
            </a:r>
            <a:r>
              <a:rPr lang="en-US" dirty="0" smtClean="0"/>
              <a:t>Anticipated year of graduation	</a:t>
            </a:r>
          </a:p>
          <a:p>
            <a:pPr lvl="1"/>
            <a:r>
              <a:rPr lang="en-US" dirty="0" smtClean="0"/>
              <a:t> Type of program and services currently receiving</a:t>
            </a:r>
          </a:p>
          <a:p>
            <a:pPr lvl="1"/>
            <a:r>
              <a:rPr lang="en-US" dirty="0" smtClean="0"/>
              <a:t> Post-secondary goals including  post secondary,     employment, independent living</a:t>
            </a:r>
          </a:p>
          <a:p>
            <a:pPr lvl="1">
              <a:buFontTx/>
              <a:buNone/>
            </a:pPr>
            <a:endParaRPr lang="en-US" dirty="0" smtClean="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67</a:t>
            </a:fld>
            <a:endParaRPr lang="en-US"/>
          </a:p>
        </p:txBody>
      </p:sp>
    </p:spTree>
    <p:extLst>
      <p:ext uri="{BB962C8B-B14F-4D97-AF65-F5344CB8AC3E}">
        <p14:creationId xmlns:p14="http://schemas.microsoft.com/office/powerpoint/2010/main" val="31778678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z="3200" b="1" smtClean="0">
                <a:solidFill>
                  <a:srgbClr val="C00000"/>
                </a:solidFill>
              </a:rPr>
              <a:t>Present levels of </a:t>
            </a:r>
            <a:r>
              <a:rPr lang="en-US" sz="3200" b="1" u="sng" smtClean="0">
                <a:solidFill>
                  <a:srgbClr val="C00000"/>
                </a:solidFill>
              </a:rPr>
              <a:t>academic</a:t>
            </a:r>
            <a:r>
              <a:rPr lang="en-US" sz="3200" b="1" smtClean="0">
                <a:solidFill>
                  <a:srgbClr val="C00000"/>
                </a:solidFill>
              </a:rPr>
              <a:t> achievement</a:t>
            </a:r>
            <a:endParaRPr lang="en-US" sz="3200" smtClean="0">
              <a:solidFill>
                <a:srgbClr val="C00000"/>
              </a:solidFill>
            </a:endParaRPr>
          </a:p>
        </p:txBody>
      </p:sp>
      <p:sp>
        <p:nvSpPr>
          <p:cNvPr id="61443" name="Content Placeholder 2"/>
          <p:cNvSpPr>
            <a:spLocks noGrp="1"/>
          </p:cNvSpPr>
          <p:nvPr>
            <p:ph idx="1"/>
          </p:nvPr>
        </p:nvSpPr>
        <p:spPr>
          <a:xfrm>
            <a:off x="228600" y="1143000"/>
            <a:ext cx="8610600" cy="5715000"/>
          </a:xfrm>
        </p:spPr>
        <p:txBody>
          <a:bodyPr/>
          <a:lstStyle/>
          <a:p>
            <a:r>
              <a:rPr lang="en-US" dirty="0" smtClean="0"/>
              <a:t>Helpful to address by skill area:  </a:t>
            </a:r>
          </a:p>
          <a:p>
            <a:pPr lvl="1"/>
            <a:r>
              <a:rPr lang="en-US" sz="3200" dirty="0" smtClean="0"/>
              <a:t>Reading, Writing, Math, etc.</a:t>
            </a:r>
            <a:endParaRPr lang="en-US" dirty="0" smtClean="0"/>
          </a:p>
          <a:p>
            <a:r>
              <a:rPr lang="en-US" dirty="0" smtClean="0"/>
              <a:t>Include the following types of assessment data:</a:t>
            </a:r>
          </a:p>
          <a:p>
            <a:pPr lvl="1"/>
            <a:r>
              <a:rPr lang="en-US" dirty="0" smtClean="0"/>
              <a:t>Summative:  PSSA, Keystone, end of course </a:t>
            </a:r>
          </a:p>
          <a:p>
            <a:pPr lvl="1"/>
            <a:r>
              <a:rPr lang="en-US" dirty="0" smtClean="0"/>
              <a:t>Benchmark:  4Sight, Assess to Learn, etc.</a:t>
            </a:r>
          </a:p>
          <a:p>
            <a:pPr lvl="1"/>
            <a:r>
              <a:rPr lang="en-US" dirty="0" smtClean="0"/>
              <a:t>Diagnostic:  Comprehensive Diagnostic Tool (CDT), others as needed</a:t>
            </a:r>
          </a:p>
          <a:p>
            <a:pPr lvl="1"/>
            <a:r>
              <a:rPr lang="en-US" dirty="0" smtClean="0"/>
              <a:t>Formative:  Progress </a:t>
            </a:r>
            <a:r>
              <a:rPr lang="en-US" dirty="0"/>
              <a:t>monitoring data on </a:t>
            </a:r>
            <a:r>
              <a:rPr lang="en-US" dirty="0" smtClean="0"/>
              <a:t>current goals, classroom assessment, data from teachers (see next  slide)</a:t>
            </a:r>
          </a:p>
          <a:p>
            <a:r>
              <a:rPr lang="en-US" b="1" i="1" dirty="0" smtClean="0"/>
              <a:t>Be sure to interpret all data!</a:t>
            </a:r>
            <a:endParaRPr lang="en-US" b="1" i="1" dirty="0"/>
          </a:p>
          <a:p>
            <a:endParaRPr lang="en-US" dirty="0" smtClean="0"/>
          </a:p>
          <a:p>
            <a:endParaRPr lang="en-US" sz="2800" dirty="0" smtClean="0"/>
          </a:p>
          <a:p>
            <a:endParaRPr lang="en-US" sz="2800" i="1" dirty="0" smtClean="0"/>
          </a:p>
          <a:p>
            <a:endParaRPr lang="en-US" sz="2800" dirty="0" smtClean="0"/>
          </a:p>
          <a:p>
            <a:endParaRPr lang="en-US" sz="2800" dirty="0" smtClean="0"/>
          </a:p>
        </p:txBody>
      </p:sp>
      <p:sp>
        <p:nvSpPr>
          <p:cNvPr id="61444" name="Slide Number Placeholder 3"/>
          <p:cNvSpPr>
            <a:spLocks noGrp="1"/>
          </p:cNvSpPr>
          <p:nvPr>
            <p:ph type="sldNum" sz="quarter" idx="12"/>
          </p:nvPr>
        </p:nvSpPr>
        <p:spPr>
          <a:xfrm>
            <a:off x="8077200" y="6248400"/>
            <a:ext cx="457200" cy="400050"/>
          </a:xfrm>
          <a:noFill/>
        </p:spPr>
        <p:txBody>
          <a:bodyPr/>
          <a:lstStyle/>
          <a:p>
            <a:fld id="{FEEF7C6A-3D1E-4E01-84B9-A2729DEE8622}" type="slidenum">
              <a:rPr lang="en-US" smtClean="0">
                <a:latin typeface="Arial" pitchFamily="34" charset="0"/>
              </a:rPr>
              <a:pPr/>
              <a:t>68</a:t>
            </a:fld>
            <a:endParaRPr lang="en-US" dirty="0" smtClean="0">
              <a:latin typeface="Arial" pitchFamily="34" charset="0"/>
            </a:endParaRPr>
          </a:p>
        </p:txBody>
      </p:sp>
    </p:spTree>
    <p:extLst>
      <p:ext uri="{BB962C8B-B14F-4D97-AF65-F5344CB8AC3E}">
        <p14:creationId xmlns:p14="http://schemas.microsoft.com/office/powerpoint/2010/main" val="12354381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52400" y="274638"/>
            <a:ext cx="8839200" cy="715962"/>
          </a:xfrm>
        </p:spPr>
        <p:txBody>
          <a:bodyPr/>
          <a:lstStyle/>
          <a:p>
            <a:r>
              <a:rPr lang="en-US" sz="3200" b="1" dirty="0" smtClean="0">
                <a:solidFill>
                  <a:srgbClr val="C00000"/>
                </a:solidFill>
              </a:rPr>
              <a:t>Present levels of </a:t>
            </a:r>
            <a:r>
              <a:rPr lang="en-US" sz="3200" b="1" u="sng" dirty="0" smtClean="0">
                <a:solidFill>
                  <a:srgbClr val="C00000"/>
                </a:solidFill>
              </a:rPr>
              <a:t>academic</a:t>
            </a:r>
            <a:r>
              <a:rPr lang="en-US" sz="3200" b="1" dirty="0" smtClean="0">
                <a:solidFill>
                  <a:srgbClr val="C00000"/>
                </a:solidFill>
              </a:rPr>
              <a:t> achievement </a:t>
            </a:r>
            <a:r>
              <a:rPr lang="en-US" sz="2800" dirty="0" smtClean="0">
                <a:solidFill>
                  <a:srgbClr val="C00000"/>
                </a:solidFill>
              </a:rPr>
              <a:t>(cont.)</a:t>
            </a:r>
            <a:endParaRPr lang="en-US" sz="3200" dirty="0" smtClean="0">
              <a:solidFill>
                <a:srgbClr val="C00000"/>
              </a:solidFill>
            </a:endParaRPr>
          </a:p>
        </p:txBody>
      </p:sp>
      <p:sp>
        <p:nvSpPr>
          <p:cNvPr id="62467" name="Content Placeholder 2"/>
          <p:cNvSpPr>
            <a:spLocks noGrp="1"/>
          </p:cNvSpPr>
          <p:nvPr>
            <p:ph idx="1"/>
          </p:nvPr>
        </p:nvSpPr>
        <p:spPr>
          <a:xfrm>
            <a:off x="304800" y="1219200"/>
            <a:ext cx="8382000" cy="5105400"/>
          </a:xfrm>
        </p:spPr>
        <p:txBody>
          <a:bodyPr/>
          <a:lstStyle/>
          <a:p>
            <a:r>
              <a:rPr lang="en-US" sz="2800" dirty="0" smtClean="0"/>
              <a:t>Input </a:t>
            </a:r>
            <a:r>
              <a:rPr lang="en-US" sz="2800" dirty="0"/>
              <a:t>from teachers (including </a:t>
            </a:r>
            <a:r>
              <a:rPr lang="en-US" sz="2800" dirty="0" smtClean="0"/>
              <a:t>CTE) is essential! </a:t>
            </a:r>
            <a:endParaRPr lang="en-US" sz="2800" dirty="0"/>
          </a:p>
          <a:p>
            <a:pPr lvl="1"/>
            <a:r>
              <a:rPr lang="en-US" dirty="0"/>
              <a:t>Observations, reports, grades, class participation,  organizational skills, </a:t>
            </a:r>
            <a:r>
              <a:rPr lang="en-US" dirty="0" smtClean="0"/>
              <a:t>formative </a:t>
            </a:r>
            <a:r>
              <a:rPr lang="en-US" dirty="0"/>
              <a:t>assessment</a:t>
            </a:r>
          </a:p>
          <a:p>
            <a:pPr lvl="1"/>
            <a:r>
              <a:rPr lang="en-US" dirty="0"/>
              <a:t>Specially designed instruction that works for the student</a:t>
            </a:r>
          </a:p>
          <a:p>
            <a:pPr lvl="1"/>
            <a:r>
              <a:rPr lang="en-US" dirty="0"/>
              <a:t>Strengths &amp; areas of weakness or </a:t>
            </a:r>
            <a:r>
              <a:rPr lang="en-US" dirty="0" smtClean="0"/>
              <a:t>errors</a:t>
            </a:r>
          </a:p>
          <a:p>
            <a:r>
              <a:rPr lang="en-US" sz="2800" dirty="0" smtClean="0"/>
              <a:t>Listening comprehension (esp. if reading is a need)</a:t>
            </a:r>
          </a:p>
          <a:p>
            <a:r>
              <a:rPr lang="en-US" sz="2800" dirty="0"/>
              <a:t>U</a:t>
            </a:r>
            <a:r>
              <a:rPr lang="en-US" sz="2800" dirty="0" smtClean="0"/>
              <a:t>se of accessible instructional materials or assistive technology </a:t>
            </a:r>
          </a:p>
          <a:p>
            <a:r>
              <a:rPr lang="en-US" sz="2800" b="1" i="1" dirty="0" smtClean="0">
                <a:solidFill>
                  <a:srgbClr val="C00000"/>
                </a:solidFill>
              </a:rPr>
              <a:t>How does student’s current performance relate to reaching his/her future goals?</a:t>
            </a:r>
          </a:p>
          <a:p>
            <a:endParaRPr lang="en-US" sz="2800" dirty="0" smtClean="0"/>
          </a:p>
        </p:txBody>
      </p:sp>
      <p:sp>
        <p:nvSpPr>
          <p:cNvPr id="62468" name="Slide Number Placeholder 3"/>
          <p:cNvSpPr>
            <a:spLocks noGrp="1"/>
          </p:cNvSpPr>
          <p:nvPr>
            <p:ph type="sldNum" sz="quarter" idx="12"/>
          </p:nvPr>
        </p:nvSpPr>
        <p:spPr>
          <a:noFill/>
        </p:spPr>
        <p:txBody>
          <a:bodyPr/>
          <a:lstStyle/>
          <a:p>
            <a:fld id="{BEAA42E3-3978-45DD-B84D-E3393FA5512A}" type="slidenum">
              <a:rPr lang="en-US" smtClean="0">
                <a:latin typeface="Arial" pitchFamily="34" charset="0"/>
              </a:rPr>
              <a:pPr/>
              <a:t>69</a:t>
            </a:fld>
            <a:endParaRPr lang="en-US" smtClean="0">
              <a:latin typeface="Arial" pitchFamily="34" charset="0"/>
            </a:endParaRPr>
          </a:p>
        </p:txBody>
      </p:sp>
    </p:spTree>
    <p:extLst>
      <p:ext uri="{BB962C8B-B14F-4D97-AF65-F5344CB8AC3E}">
        <p14:creationId xmlns:p14="http://schemas.microsoft.com/office/powerpoint/2010/main" val="2180866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3"/>
          <p:cNvSpPr>
            <a:spLocks noGrp="1" noChangeArrowheads="1"/>
          </p:cNvSpPr>
          <p:nvPr>
            <p:ph idx="1"/>
          </p:nvPr>
        </p:nvSpPr>
        <p:spPr>
          <a:xfrm>
            <a:off x="4953000" y="838200"/>
            <a:ext cx="3505200" cy="4038600"/>
          </a:xfrm>
        </p:spPr>
        <p:txBody>
          <a:bodyPr rtlCol="0">
            <a:normAutofit fontScale="550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7300" dirty="0" smtClean="0"/>
              <a:t>Use assessment to identify the student’s post-secondary desired goals or vision. </a:t>
            </a:r>
          </a:p>
          <a:p>
            <a:pPr marL="0" indent="0" algn="ctr" eaLnBrk="1" fontAlgn="auto" hangingPunct="1">
              <a:lnSpc>
                <a:spcPct val="120000"/>
              </a:lnSpc>
              <a:spcAft>
                <a:spcPts val="0"/>
              </a:spcAft>
              <a:buClr>
                <a:schemeClr val="tx1"/>
              </a:buClr>
              <a:buFont typeface="Wingdings" pitchFamily="2" charset="2"/>
              <a:buNone/>
              <a:defRPr/>
            </a:pPr>
            <a:endParaRPr lang="en-US" sz="7300" dirty="0" smtClean="0"/>
          </a:p>
        </p:txBody>
      </p:sp>
      <p:sp>
        <p:nvSpPr>
          <p:cNvPr id="29699" name="Slide Number Placeholder 5"/>
          <p:cNvSpPr>
            <a:spLocks noGrp="1"/>
          </p:cNvSpPr>
          <p:nvPr>
            <p:ph type="sldNum" sz="quarter" idx="12"/>
          </p:nvPr>
        </p:nvSpPr>
        <p:spPr>
          <a:xfrm>
            <a:off x="8534400" y="6324600"/>
            <a:ext cx="4572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71CCE08-32A1-43EB-96C6-CD631669AF15}" type="slidenum">
              <a:rPr lang="en-US" smtClean="0"/>
              <a:pPr eaLnBrk="1" hangingPunct="1"/>
              <a:t>7</a:t>
            </a:fld>
            <a:endParaRPr lang="en-US" smtClean="0"/>
          </a:p>
        </p:txBody>
      </p:sp>
      <p:pic>
        <p:nvPicPr>
          <p:cNvPr id="29700" name="Picture 6" descr="C:\Documents and Settings\rnilles\Local Settings\Temporary Internet Files\Content.IE5\GLQY2BFF\MCBS02007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113245"/>
            <a:ext cx="152558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a:off x="6220" y="1676400"/>
            <a:ext cx="4648200" cy="2362200"/>
          </a:xfrm>
          <a:prstGeom prst="rightArrow">
            <a:avLst>
              <a:gd name="adj1" fmla="val 48420"/>
              <a:gd name="adj2" fmla="val 50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5400" b="1" dirty="0"/>
              <a:t>Step One:</a:t>
            </a:r>
            <a:endParaRPr lang="en-US" sz="6600" b="1"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srgbClr val="C00000"/>
                </a:solidFill>
              </a:rPr>
              <a:t>Present levels of </a:t>
            </a:r>
            <a:r>
              <a:rPr lang="en-US" sz="2800" b="1" u="sng" dirty="0" smtClean="0">
                <a:solidFill>
                  <a:srgbClr val="C00000"/>
                </a:solidFill>
              </a:rPr>
              <a:t>Functional Performance</a:t>
            </a:r>
            <a:r>
              <a:rPr lang="en-US" sz="2800" b="1" dirty="0" smtClean="0">
                <a:solidFill>
                  <a:srgbClr val="C00000"/>
                </a:solidFill>
              </a:rPr>
              <a:t> </a:t>
            </a:r>
            <a:endParaRPr lang="en-US" sz="2800" dirty="0"/>
          </a:p>
        </p:txBody>
      </p:sp>
      <p:sp>
        <p:nvSpPr>
          <p:cNvPr id="3" name="Content Placeholder 2"/>
          <p:cNvSpPr>
            <a:spLocks noGrp="1"/>
          </p:cNvSpPr>
          <p:nvPr>
            <p:ph idx="1"/>
          </p:nvPr>
        </p:nvSpPr>
        <p:spPr>
          <a:xfrm>
            <a:off x="304800" y="1295400"/>
            <a:ext cx="8382000" cy="4830763"/>
          </a:xfrm>
        </p:spPr>
        <p:txBody>
          <a:bodyPr/>
          <a:lstStyle/>
          <a:p>
            <a:r>
              <a:rPr lang="en-US" i="1" dirty="0" smtClean="0"/>
              <a:t>Functional behavioral assessment and relevant behavioral data</a:t>
            </a:r>
            <a:endParaRPr lang="en-US" dirty="0" smtClean="0"/>
          </a:p>
          <a:p>
            <a:r>
              <a:rPr lang="en-US" i="1" dirty="0" smtClean="0"/>
              <a:t>Social, behavioral skills</a:t>
            </a:r>
            <a:endParaRPr lang="en-US" dirty="0" smtClean="0"/>
          </a:p>
          <a:p>
            <a:r>
              <a:rPr lang="en-US" i="1" dirty="0" smtClean="0"/>
              <a:t>PT, OT, mobility</a:t>
            </a:r>
            <a:endParaRPr lang="en-US" dirty="0" smtClean="0"/>
          </a:p>
          <a:p>
            <a:r>
              <a:rPr lang="en-US" i="1" dirty="0" smtClean="0"/>
              <a:t>Self help, Activities of Daily Living (ADL)</a:t>
            </a:r>
            <a:endParaRPr lang="en-US" dirty="0" smtClean="0"/>
          </a:p>
          <a:p>
            <a:r>
              <a:rPr lang="en-US" i="1" dirty="0" smtClean="0"/>
              <a:t>Organizational skills if not addressed with academics</a:t>
            </a:r>
            <a:endParaRPr lang="en-US" dirty="0" smtClean="0"/>
          </a:p>
          <a:p>
            <a:r>
              <a:rPr lang="en-US" i="1" dirty="0" smtClean="0"/>
              <a:t>Progress monitoring data related to any related goals</a:t>
            </a:r>
            <a:endParaRPr lang="en-US" dirty="0" smtClean="0"/>
          </a:p>
          <a:p>
            <a:pPr>
              <a:buNone/>
            </a:pPr>
            <a:r>
              <a:rPr lang="en-US" i="1" dirty="0" smtClean="0"/>
              <a:t> </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70</a:t>
            </a:fld>
            <a:endParaRPr lang="en-US"/>
          </a:p>
        </p:txBody>
      </p:sp>
    </p:spTree>
    <p:extLst>
      <p:ext uri="{BB962C8B-B14F-4D97-AF65-F5344CB8AC3E}">
        <p14:creationId xmlns:p14="http://schemas.microsoft.com/office/powerpoint/2010/main" val="5672328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srgbClr val="C00000"/>
                </a:solidFill>
              </a:rPr>
              <a:t>Present Levels of </a:t>
            </a:r>
            <a:r>
              <a:rPr lang="en-US" sz="2800" b="1" u="sng" dirty="0" smtClean="0">
                <a:solidFill>
                  <a:srgbClr val="C00000"/>
                </a:solidFill>
              </a:rPr>
              <a:t>Functional Performance</a:t>
            </a:r>
            <a:r>
              <a:rPr lang="en-US" sz="2800" b="1" dirty="0" smtClean="0">
                <a:solidFill>
                  <a:srgbClr val="C00000"/>
                </a:solidFill>
              </a:rPr>
              <a:t> </a:t>
            </a:r>
            <a:endParaRPr lang="en-US" sz="2800" dirty="0"/>
          </a:p>
        </p:txBody>
      </p:sp>
      <p:sp>
        <p:nvSpPr>
          <p:cNvPr id="3" name="Content Placeholder 2"/>
          <p:cNvSpPr>
            <a:spLocks noGrp="1"/>
          </p:cNvSpPr>
          <p:nvPr>
            <p:ph idx="1"/>
          </p:nvPr>
        </p:nvSpPr>
        <p:spPr>
          <a:xfrm>
            <a:off x="304800" y="1295400"/>
            <a:ext cx="8382000" cy="4830763"/>
          </a:xfrm>
        </p:spPr>
        <p:txBody>
          <a:bodyPr/>
          <a:lstStyle/>
          <a:p>
            <a:r>
              <a:rPr lang="en-US" i="1" dirty="0" smtClean="0"/>
              <a:t>Ecological assessment data</a:t>
            </a:r>
            <a:endParaRPr lang="en-US" dirty="0" smtClean="0"/>
          </a:p>
          <a:p>
            <a:r>
              <a:rPr lang="en-US" i="1" dirty="0" smtClean="0"/>
              <a:t>Recreation, community participation</a:t>
            </a:r>
            <a:endParaRPr lang="en-US" dirty="0" smtClean="0"/>
          </a:p>
          <a:p>
            <a:r>
              <a:rPr lang="en-US" i="1" dirty="0" smtClean="0"/>
              <a:t>Relevant social information</a:t>
            </a:r>
            <a:endParaRPr lang="en-US" dirty="0" smtClean="0"/>
          </a:p>
          <a:p>
            <a:r>
              <a:rPr lang="en-US" i="1" dirty="0" smtClean="0"/>
              <a:t>Relevant health information</a:t>
            </a:r>
            <a:endParaRPr lang="en-US" dirty="0" smtClean="0"/>
          </a:p>
          <a:p>
            <a:r>
              <a:rPr lang="en-US" i="1" dirty="0" smtClean="0"/>
              <a:t>Agency support if appropriate</a:t>
            </a:r>
            <a:endParaRPr lang="en-US" dirty="0" smtClean="0"/>
          </a:p>
          <a:p>
            <a:r>
              <a:rPr lang="en-US" i="1" dirty="0" smtClean="0"/>
              <a:t>Summary of relevant information from other agencies </a:t>
            </a:r>
            <a:endParaRPr lang="en-US" dirty="0" smtClean="0"/>
          </a:p>
          <a:p>
            <a:r>
              <a:rPr lang="en-US" i="1" dirty="0" smtClean="0"/>
              <a:t>How does the functional performance relate to the student reaching his/her future goals?  </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71</a:t>
            </a:fld>
            <a:endParaRPr lang="en-US"/>
          </a:p>
        </p:txBody>
      </p:sp>
    </p:spTree>
    <p:extLst>
      <p:ext uri="{BB962C8B-B14F-4D97-AF65-F5344CB8AC3E}">
        <p14:creationId xmlns:p14="http://schemas.microsoft.com/office/powerpoint/2010/main" val="14678013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C00000"/>
                </a:solidFill>
              </a:rPr>
              <a:t>Present Levels of Functional Performance: Describing Behaviors</a:t>
            </a:r>
            <a:endParaRPr lang="en-US" sz="3200" b="1" dirty="0">
              <a:solidFill>
                <a:srgbClr val="C00000"/>
              </a:solidFill>
            </a:endParaRPr>
          </a:p>
        </p:txBody>
      </p:sp>
      <p:sp>
        <p:nvSpPr>
          <p:cNvPr id="3" name="Content Placeholder 2"/>
          <p:cNvSpPr>
            <a:spLocks noGrp="1"/>
          </p:cNvSpPr>
          <p:nvPr>
            <p:ph idx="1"/>
          </p:nvPr>
        </p:nvSpPr>
        <p:spPr>
          <a:xfrm>
            <a:off x="381000" y="1219200"/>
            <a:ext cx="8305800" cy="4906963"/>
          </a:xfrm>
        </p:spPr>
        <p:txBody>
          <a:bodyPr/>
          <a:lstStyle/>
          <a:p>
            <a:pPr>
              <a:buNone/>
            </a:pPr>
            <a:r>
              <a:rPr lang="en-US" sz="2800" dirty="0" smtClean="0"/>
              <a:t>Description should answer these questions:</a:t>
            </a:r>
          </a:p>
          <a:p>
            <a:r>
              <a:rPr lang="en-US" sz="2800" dirty="0" smtClean="0"/>
              <a:t>What specific type of behavior does the student exhibit?</a:t>
            </a:r>
          </a:p>
          <a:p>
            <a:r>
              <a:rPr lang="en-US" sz="2800" dirty="0" smtClean="0"/>
              <a:t>Approximately how frequently does this occur?</a:t>
            </a:r>
          </a:p>
          <a:p>
            <a:r>
              <a:rPr lang="en-US" sz="2800" dirty="0" smtClean="0"/>
              <a:t>What is happening or under what circumstances does the behavior typically occur?</a:t>
            </a:r>
          </a:p>
          <a:p>
            <a:r>
              <a:rPr lang="en-US" sz="2800" dirty="0" smtClean="0"/>
              <a:t>What is the perceived function of the behavior (result of FBA)?</a:t>
            </a:r>
          </a:p>
          <a:p>
            <a:r>
              <a:rPr lang="en-US" sz="2800" dirty="0" smtClean="0"/>
              <a:t>What does the student say about his/her behavior?</a:t>
            </a:r>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72</a:t>
            </a:fld>
            <a:endParaRPr lang="en-US"/>
          </a:p>
        </p:txBody>
      </p:sp>
    </p:spTree>
    <p:extLst>
      <p:ext uri="{BB962C8B-B14F-4D97-AF65-F5344CB8AC3E}">
        <p14:creationId xmlns:p14="http://schemas.microsoft.com/office/powerpoint/2010/main" val="123293086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C00000"/>
                </a:solidFill>
              </a:rPr>
              <a:t>Present levels related to current </a:t>
            </a:r>
            <a:r>
              <a:rPr lang="en-US" sz="3200" b="1" u="sng" dirty="0" smtClean="0">
                <a:solidFill>
                  <a:srgbClr val="C00000"/>
                </a:solidFill>
              </a:rPr>
              <a:t>postsecondary transition goals</a:t>
            </a:r>
            <a:endParaRPr lang="en-US" b="1" dirty="0">
              <a:solidFill>
                <a:srgbClr val="C00000"/>
              </a:solidFill>
            </a:endParaRPr>
          </a:p>
        </p:txBody>
      </p:sp>
      <p:sp>
        <p:nvSpPr>
          <p:cNvPr id="3" name="Content Placeholder 2"/>
          <p:cNvSpPr>
            <a:spLocks noGrp="1"/>
          </p:cNvSpPr>
          <p:nvPr>
            <p:ph idx="1"/>
          </p:nvPr>
        </p:nvSpPr>
        <p:spPr>
          <a:xfrm>
            <a:off x="304800" y="1219200"/>
            <a:ext cx="8534400" cy="4906963"/>
          </a:xfrm>
        </p:spPr>
        <p:txBody>
          <a:bodyPr/>
          <a:lstStyle/>
          <a:p>
            <a:r>
              <a:rPr lang="en-US" sz="2800" i="1" dirty="0" smtClean="0"/>
              <a:t>Name and date assessments used</a:t>
            </a:r>
            <a:endParaRPr lang="en-US" sz="2800" dirty="0" smtClean="0"/>
          </a:p>
          <a:p>
            <a:r>
              <a:rPr lang="en-US" sz="2800" i="1" dirty="0" smtClean="0"/>
              <a:t>Describe results of assessments of interests, preferences, </a:t>
            </a:r>
            <a:endParaRPr lang="en-US" sz="2800" dirty="0" smtClean="0"/>
          </a:p>
          <a:p>
            <a:r>
              <a:rPr lang="en-US" sz="2800" i="1" dirty="0" smtClean="0"/>
              <a:t>Describe the student’s goals for each of the three areas:</a:t>
            </a:r>
          </a:p>
          <a:p>
            <a:pPr lvl="1"/>
            <a:r>
              <a:rPr lang="en-US" i="1" dirty="0" smtClean="0"/>
              <a:t> Postsecondary Education</a:t>
            </a:r>
            <a:endParaRPr lang="en-US" dirty="0" smtClean="0"/>
          </a:p>
          <a:p>
            <a:pPr lvl="1"/>
            <a:r>
              <a:rPr lang="en-US" i="1" dirty="0" smtClean="0"/>
              <a:t>Employment</a:t>
            </a:r>
            <a:endParaRPr lang="en-US" dirty="0" smtClean="0"/>
          </a:p>
          <a:p>
            <a:pPr lvl="1"/>
            <a:r>
              <a:rPr lang="en-US" i="1" dirty="0" smtClean="0"/>
              <a:t>Independent Living</a:t>
            </a:r>
          </a:p>
          <a:p>
            <a:r>
              <a:rPr lang="en-US" sz="2800" i="1" dirty="0" smtClean="0"/>
              <a:t>Remember that if any goal area is not needed, the present education levels must document WHY.</a:t>
            </a:r>
          </a:p>
          <a:p>
            <a:r>
              <a:rPr lang="en-US" sz="2800" i="1" dirty="0" smtClean="0"/>
              <a:t>Post-secondary goals must be updated each year!</a:t>
            </a:r>
            <a:r>
              <a:rPr lang="en-US" sz="2800" dirty="0" smtClean="0"/>
              <a:t> </a:t>
            </a:r>
          </a:p>
          <a:p>
            <a:r>
              <a:rPr lang="en-US" sz="2800" dirty="0" smtClean="0"/>
              <a:t>Include a statement regarding agency involvement– appropriate to student’s situation and age</a:t>
            </a:r>
          </a:p>
          <a:p>
            <a:pPr lvl="1"/>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73</a:t>
            </a:fld>
            <a:endParaRPr lang="en-US" dirty="0"/>
          </a:p>
        </p:txBody>
      </p:sp>
    </p:spTree>
    <p:extLst>
      <p:ext uri="{BB962C8B-B14F-4D97-AF65-F5344CB8AC3E}">
        <p14:creationId xmlns:p14="http://schemas.microsoft.com/office/powerpoint/2010/main" val="179768280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z="3200" b="1" u="sng" smtClean="0">
                <a:solidFill>
                  <a:srgbClr val="C00000"/>
                </a:solidFill>
              </a:rPr>
              <a:t>Parental concerns</a:t>
            </a:r>
            <a:r>
              <a:rPr lang="en-US" sz="3200" b="1" smtClean="0">
                <a:solidFill>
                  <a:srgbClr val="C00000"/>
                </a:solidFill>
              </a:rPr>
              <a:t> for enhancing the education of the student</a:t>
            </a:r>
            <a:endParaRPr lang="en-US" sz="3200" smtClean="0">
              <a:solidFill>
                <a:srgbClr val="C00000"/>
              </a:solidFill>
            </a:endParaRPr>
          </a:p>
        </p:txBody>
      </p:sp>
      <p:sp>
        <p:nvSpPr>
          <p:cNvPr id="57347" name="Content Placeholder 2"/>
          <p:cNvSpPr>
            <a:spLocks noGrp="1"/>
          </p:cNvSpPr>
          <p:nvPr>
            <p:ph idx="1"/>
          </p:nvPr>
        </p:nvSpPr>
        <p:spPr>
          <a:xfrm>
            <a:off x="381000" y="1295400"/>
            <a:ext cx="7467600" cy="5105400"/>
          </a:xfrm>
        </p:spPr>
        <p:txBody>
          <a:bodyPr/>
          <a:lstStyle/>
          <a:p>
            <a:pPr>
              <a:buFontTx/>
              <a:buNone/>
            </a:pPr>
            <a:r>
              <a:rPr lang="en-US" sz="3000" dirty="0" smtClean="0"/>
              <a:t>Be sure to include:</a:t>
            </a:r>
          </a:p>
          <a:p>
            <a:r>
              <a:rPr lang="en-US" sz="3000" dirty="0" smtClean="0"/>
              <a:t>Parent transition survey information – (if not already included in the transition section)</a:t>
            </a:r>
          </a:p>
          <a:p>
            <a:r>
              <a:rPr lang="en-US" sz="3000" dirty="0" smtClean="0"/>
              <a:t>Other relevant parent information regarding student strengths, needs</a:t>
            </a:r>
          </a:p>
          <a:p>
            <a:r>
              <a:rPr lang="en-US" sz="3000" dirty="0" smtClean="0"/>
              <a:t>Parent concerns</a:t>
            </a:r>
          </a:p>
          <a:p>
            <a:r>
              <a:rPr lang="en-US" sz="3000" dirty="0" smtClean="0"/>
              <a:t>Relevant parent information regarding agency supports, e.g., outside agencies involved, agencies invited to IEP</a:t>
            </a:r>
          </a:p>
          <a:p>
            <a:endParaRPr lang="en-US" dirty="0" smtClean="0"/>
          </a:p>
        </p:txBody>
      </p:sp>
      <p:sp>
        <p:nvSpPr>
          <p:cNvPr id="67588" name="Slide Number Placeholder 3"/>
          <p:cNvSpPr>
            <a:spLocks noGrp="1"/>
          </p:cNvSpPr>
          <p:nvPr>
            <p:ph type="sldNum" sz="quarter" idx="12"/>
          </p:nvPr>
        </p:nvSpPr>
        <p:spPr/>
        <p:txBody>
          <a:bodyPr/>
          <a:lstStyle/>
          <a:p>
            <a:pPr>
              <a:defRPr/>
            </a:pPr>
            <a:fld id="{59FD5377-8C5F-42CE-B104-92E96CB11CDB}" type="slidenum">
              <a:rPr lang="en-US" smtClean="0">
                <a:latin typeface="Arial" pitchFamily="34" charset="0"/>
              </a:rPr>
              <a:pPr>
                <a:defRPr/>
              </a:pPr>
              <a:t>74</a:t>
            </a:fld>
            <a:endParaRPr lang="en-US" smtClean="0">
              <a:latin typeface="Arial" pitchFamily="34" charset="0"/>
            </a:endParaRPr>
          </a:p>
        </p:txBody>
      </p:sp>
      <p:pic>
        <p:nvPicPr>
          <p:cNvPr id="57349" name="Picture 12" descr="C:\Documents and Settings\rnilles\Local Settings\Temporary Internet Files\Content.IE5\HXMXYO4G\MC90008893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4363720"/>
            <a:ext cx="19812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84630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563562"/>
          </a:xfrm>
        </p:spPr>
        <p:txBody>
          <a:bodyPr/>
          <a:lstStyle/>
          <a:p>
            <a:r>
              <a:rPr lang="en-US" sz="2800" b="1" dirty="0" smtClean="0">
                <a:solidFill>
                  <a:srgbClr val="C00000"/>
                </a:solidFill>
              </a:rPr>
              <a:t>How the student’s disability affects involvement and progress in the general education curriculum</a:t>
            </a:r>
            <a:endParaRPr lang="en-US" dirty="0">
              <a:solidFill>
                <a:srgbClr val="C00000"/>
              </a:solidFill>
            </a:endParaRPr>
          </a:p>
        </p:txBody>
      </p:sp>
      <p:sp>
        <p:nvSpPr>
          <p:cNvPr id="3" name="Content Placeholder 2"/>
          <p:cNvSpPr>
            <a:spLocks noGrp="1"/>
          </p:cNvSpPr>
          <p:nvPr>
            <p:ph idx="1"/>
          </p:nvPr>
        </p:nvSpPr>
        <p:spPr>
          <a:xfrm>
            <a:off x="381000" y="1447800"/>
            <a:ext cx="8305800" cy="4678363"/>
          </a:xfrm>
        </p:spPr>
        <p:txBody>
          <a:bodyPr/>
          <a:lstStyle/>
          <a:p>
            <a:r>
              <a:rPr lang="en-US" sz="3600" i="1" dirty="0" smtClean="0"/>
              <a:t>How does the  information presented in the previous sections impact the student’s ability to be successful in the curriculum?  </a:t>
            </a:r>
            <a:endParaRPr lang="en-US" sz="3600" dirty="0" smtClean="0"/>
          </a:p>
          <a:p>
            <a:endParaRPr lang="en-US" i="1" dirty="0" smtClean="0"/>
          </a:p>
          <a:p>
            <a:endParaRPr lang="en-US" i="1" dirty="0" smtClean="0"/>
          </a:p>
          <a:p>
            <a:r>
              <a:rPr lang="en-US" i="1" dirty="0" smtClean="0"/>
              <a:t>How might the disability affect the student’s ability to be successful in his/her post-secondary goals?  Are there gaps?</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75</a:t>
            </a:fld>
            <a:endParaRPr lang="en-US"/>
          </a:p>
        </p:txBody>
      </p:sp>
    </p:spTree>
    <p:extLst>
      <p:ext uri="{BB962C8B-B14F-4D97-AF65-F5344CB8AC3E}">
        <p14:creationId xmlns:p14="http://schemas.microsoft.com/office/powerpoint/2010/main" val="21163301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C00000"/>
                </a:solidFill>
              </a:rPr>
              <a:t>Strengths</a:t>
            </a:r>
            <a:endParaRPr lang="en-US" dirty="0">
              <a:solidFill>
                <a:srgbClr val="C00000"/>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Important to build on student strengths</a:t>
            </a:r>
          </a:p>
          <a:p>
            <a:r>
              <a:rPr lang="en-US" dirty="0" smtClean="0"/>
              <a:t>Examples:  </a:t>
            </a:r>
          </a:p>
          <a:p>
            <a:pPr lvl="1"/>
            <a:r>
              <a:rPr lang="en-US" sz="3200" dirty="0" smtClean="0"/>
              <a:t>Academic strengths</a:t>
            </a:r>
          </a:p>
          <a:p>
            <a:pPr lvl="1"/>
            <a:r>
              <a:rPr lang="en-US" sz="3200" dirty="0" smtClean="0"/>
              <a:t>Self determination/ self advocacy</a:t>
            </a:r>
          </a:p>
          <a:p>
            <a:pPr lvl="1"/>
            <a:r>
              <a:rPr lang="en-US" sz="3200" dirty="0" smtClean="0"/>
              <a:t>Work related behaviors</a:t>
            </a:r>
          </a:p>
          <a:p>
            <a:pPr lvl="1"/>
            <a:r>
              <a:rPr lang="en-US" sz="3200" dirty="0" smtClean="0"/>
              <a:t>Communication skills</a:t>
            </a:r>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76</a:t>
            </a:fld>
            <a:endParaRPr lang="en-US"/>
          </a:p>
        </p:txBody>
      </p:sp>
      <p:graphicFrame>
        <p:nvGraphicFramePr>
          <p:cNvPr id="1158146" name="Object 13"/>
          <p:cNvGraphicFramePr>
            <a:graphicFrameLocks noChangeAspect="1"/>
          </p:cNvGraphicFramePr>
          <p:nvPr>
            <p:extLst>
              <p:ext uri="{D42A27DB-BD31-4B8C-83A1-F6EECF244321}">
                <p14:modId xmlns:p14="http://schemas.microsoft.com/office/powerpoint/2010/main" val="1057293089"/>
              </p:ext>
            </p:extLst>
          </p:nvPr>
        </p:nvGraphicFramePr>
        <p:xfrm>
          <a:off x="6781800" y="4191000"/>
          <a:ext cx="1874838" cy="1741488"/>
        </p:xfrm>
        <a:graphic>
          <a:graphicData uri="http://schemas.openxmlformats.org/presentationml/2006/ole">
            <mc:AlternateContent xmlns:mc="http://schemas.openxmlformats.org/markup-compatibility/2006">
              <mc:Choice xmlns:v="urn:schemas-microsoft-com:vml" Requires="v">
                <p:oleObj spid="_x0000_s3144" r:id="rId3" imgW="1112520" imgH="1075944" progId="">
                  <p:embed/>
                </p:oleObj>
              </mc:Choice>
              <mc:Fallback>
                <p:oleObj r:id="rId3" imgW="1112520" imgH="107594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4191000"/>
                        <a:ext cx="1874838" cy="174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5227715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C00000"/>
                </a:solidFill>
              </a:rPr>
              <a:t>Academic, developmental, and functional </a:t>
            </a:r>
            <a:r>
              <a:rPr lang="en-US" sz="3200" b="1" u="sng" dirty="0" smtClean="0">
                <a:solidFill>
                  <a:srgbClr val="C00000"/>
                </a:solidFill>
              </a:rPr>
              <a:t>Needs</a:t>
            </a:r>
            <a:r>
              <a:rPr lang="en-US" sz="3200" b="1" dirty="0" smtClean="0">
                <a:solidFill>
                  <a:srgbClr val="C00000"/>
                </a:solidFill>
              </a:rPr>
              <a:t> related to student’s disability</a:t>
            </a:r>
            <a:endParaRPr lang="en-US" sz="3200" dirty="0">
              <a:solidFill>
                <a:srgbClr val="C00000"/>
              </a:solidFill>
            </a:endParaRPr>
          </a:p>
        </p:txBody>
      </p:sp>
      <p:sp>
        <p:nvSpPr>
          <p:cNvPr id="3" name="Content Placeholder 2"/>
          <p:cNvSpPr>
            <a:spLocks noGrp="1"/>
          </p:cNvSpPr>
          <p:nvPr>
            <p:ph idx="1"/>
          </p:nvPr>
        </p:nvSpPr>
        <p:spPr>
          <a:xfrm>
            <a:off x="381000" y="1219200"/>
            <a:ext cx="8382000" cy="5181600"/>
          </a:xfrm>
        </p:spPr>
        <p:txBody>
          <a:bodyPr/>
          <a:lstStyle/>
          <a:p>
            <a:r>
              <a:rPr lang="en-US" sz="2800" dirty="0" smtClean="0"/>
              <a:t>A </a:t>
            </a:r>
            <a:r>
              <a:rPr lang="en-US" sz="2800" u="sng" dirty="0" smtClean="0"/>
              <a:t>prioritized </a:t>
            </a:r>
            <a:r>
              <a:rPr lang="en-US" sz="2800" dirty="0" smtClean="0"/>
              <a:t>list of the student’s skill deficits that must be addressed in order to meet the student’s post-secondary goals.  </a:t>
            </a:r>
          </a:p>
          <a:p>
            <a:r>
              <a:rPr lang="en-US" sz="2800" dirty="0" smtClean="0"/>
              <a:t>For example, Sam needs to:</a:t>
            </a:r>
          </a:p>
          <a:p>
            <a:pPr lvl="1"/>
            <a:r>
              <a:rPr lang="en-US" i="1" dirty="0" smtClean="0"/>
              <a:t>Follow three-step verbal directions</a:t>
            </a:r>
          </a:p>
          <a:p>
            <a:pPr lvl="1"/>
            <a:r>
              <a:rPr lang="en-US" i="1" dirty="0" smtClean="0"/>
              <a:t>Learn to complete demographic forms- online and paper</a:t>
            </a:r>
          </a:p>
          <a:p>
            <a:pPr lvl="1"/>
            <a:r>
              <a:rPr lang="en-US" i="1" dirty="0" smtClean="0"/>
              <a:t>Develop coping skills to use in stressful situations</a:t>
            </a:r>
          </a:p>
          <a:p>
            <a:pPr lvl="1"/>
            <a:r>
              <a:rPr lang="en-US" i="1" dirty="0" smtClean="0"/>
              <a:t>Improve ability to decode longer words</a:t>
            </a:r>
          </a:p>
          <a:p>
            <a:pPr lvl="1"/>
            <a:r>
              <a:rPr lang="en-US" i="1" dirty="0"/>
              <a:t>U</a:t>
            </a:r>
            <a:r>
              <a:rPr lang="en-US" i="1" dirty="0" smtClean="0"/>
              <a:t>se a digital watch or cell phone to estimate time</a:t>
            </a:r>
          </a:p>
          <a:p>
            <a:pPr lvl="1"/>
            <a:r>
              <a:rPr lang="en-US" i="1" dirty="0"/>
              <a:t>U</a:t>
            </a:r>
            <a:r>
              <a:rPr lang="en-US" i="1" dirty="0" smtClean="0"/>
              <a:t>se cash to make simple purchases</a:t>
            </a:r>
          </a:p>
          <a:p>
            <a:pPr lvl="1"/>
            <a:endParaRPr lang="en-US" i="1" dirty="0" smtClean="0"/>
          </a:p>
          <a:p>
            <a:endParaRPr lang="en-US" dirty="0" smtClean="0"/>
          </a:p>
          <a:p>
            <a:pPr>
              <a:buNone/>
            </a:pPr>
            <a:endParaRPr lang="en-US" dirty="0" smtClean="0"/>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77</a:t>
            </a:fld>
            <a:endParaRPr lang="en-US"/>
          </a:p>
        </p:txBody>
      </p:sp>
    </p:spTree>
    <p:extLst>
      <p:ext uri="{BB962C8B-B14F-4D97-AF65-F5344CB8AC3E}">
        <p14:creationId xmlns:p14="http://schemas.microsoft.com/office/powerpoint/2010/main" val="416398292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4374471" y="762000"/>
            <a:ext cx="4785980" cy="4093428"/>
          </a:xfrm>
          <a:prstGeom prst="rect">
            <a:avLst/>
          </a:prstGeom>
          <a:solidFill>
            <a:srgbClr val="FFFFCC"/>
          </a:solidFill>
          <a:ln w="9525">
            <a:solidFill>
              <a:schemeClr val="tx1"/>
            </a:solidFill>
          </a:ln>
        </p:spPr>
        <p:txBody>
          <a:bodyPr wrap="square" rtlCol="0">
            <a:spAutoFit/>
          </a:bodyPr>
          <a:lstStyle/>
          <a:p>
            <a:pPr marL="457200" indent="-457200">
              <a:buFont typeface="Arial" pitchFamily="34" charset="0"/>
              <a:buChar char="•"/>
            </a:pPr>
            <a:r>
              <a:rPr lang="en-US" sz="2800" dirty="0" smtClean="0"/>
              <a:t>Academic skills</a:t>
            </a:r>
          </a:p>
          <a:p>
            <a:pPr marL="457200" indent="-457200">
              <a:buFont typeface="Arial" pitchFamily="34" charset="0"/>
              <a:buChar char="•"/>
            </a:pPr>
            <a:r>
              <a:rPr lang="en-US" sz="2800" dirty="0" smtClean="0"/>
              <a:t>Functional skills</a:t>
            </a:r>
          </a:p>
          <a:p>
            <a:pPr marL="457200" indent="-457200">
              <a:buFont typeface="Arial" pitchFamily="34" charset="0"/>
              <a:buChar char="•"/>
            </a:pPr>
            <a:r>
              <a:rPr lang="en-US" sz="2800" dirty="0" smtClean="0"/>
              <a:t>Skills related to post-secondary transition</a:t>
            </a:r>
          </a:p>
          <a:p>
            <a:pPr marL="457200" indent="-457200">
              <a:buFont typeface="Arial" pitchFamily="34" charset="0"/>
              <a:buChar char="•"/>
            </a:pPr>
            <a:r>
              <a:rPr lang="en-US" sz="2800" dirty="0" smtClean="0"/>
              <a:t>Parent Input</a:t>
            </a:r>
          </a:p>
          <a:p>
            <a:pPr marL="457200" indent="-457200">
              <a:buFont typeface="Arial" pitchFamily="34" charset="0"/>
              <a:buChar char="•"/>
            </a:pPr>
            <a:r>
              <a:rPr lang="en-US" sz="2800" dirty="0"/>
              <a:t>How disability impacts involvement in general education curriculum</a:t>
            </a:r>
            <a:endParaRPr lang="en-US" sz="2800" dirty="0" smtClean="0"/>
          </a:p>
          <a:p>
            <a:pPr marL="457200" indent="-457200">
              <a:buFont typeface="Arial" pitchFamily="34" charset="0"/>
              <a:buChar char="•"/>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209D65B-DC8D-4AA4-A8E3-C649A36B7F03}" type="slidenum">
              <a:rPr lang="en-US" smtClean="0"/>
              <a:pPr>
                <a:defRPr/>
              </a:pPr>
              <a:t>78</a:t>
            </a:fld>
            <a:endParaRPr lang="en-US"/>
          </a:p>
        </p:txBody>
      </p:sp>
      <p:sp>
        <p:nvSpPr>
          <p:cNvPr id="2" name="Title 1"/>
          <p:cNvSpPr>
            <a:spLocks noGrp="1"/>
          </p:cNvSpPr>
          <p:nvPr>
            <p:ph type="title" idx="4294967295"/>
          </p:nvPr>
        </p:nvSpPr>
        <p:spPr>
          <a:xfrm>
            <a:off x="0" y="274638"/>
            <a:ext cx="4717373" cy="411162"/>
          </a:xfrm>
        </p:spPr>
        <p:txBody>
          <a:bodyPr/>
          <a:lstStyle/>
          <a:p>
            <a:pPr algn="ctr"/>
            <a:r>
              <a:rPr lang="en-US" dirty="0" smtClean="0"/>
              <a:t>Present Levels</a:t>
            </a:r>
            <a:endParaRPr lang="en-US" dirty="0"/>
          </a:p>
        </p:txBody>
      </p:sp>
      <p:sp>
        <p:nvSpPr>
          <p:cNvPr id="8" name="TextBox 7"/>
          <p:cNvSpPr txBox="1"/>
          <p:nvPr/>
        </p:nvSpPr>
        <p:spPr>
          <a:xfrm>
            <a:off x="2736171" y="5203608"/>
            <a:ext cx="3276600" cy="1477328"/>
          </a:xfrm>
          <a:prstGeom prst="rect">
            <a:avLst/>
          </a:prstGeom>
          <a:solidFill>
            <a:srgbClr val="FFFF00"/>
          </a:solidFill>
          <a:ln w="57150">
            <a:solidFill>
              <a:schemeClr val="tx1"/>
            </a:solidFill>
            <a:prstDash val="dash"/>
          </a:ln>
        </p:spPr>
        <p:txBody>
          <a:bodyPr wrap="square" rtlCol="0">
            <a:spAutoFit/>
          </a:bodyPr>
          <a:lstStyle/>
          <a:p>
            <a:pPr marL="457200" indent="-457200">
              <a:buFont typeface="Arial" pitchFamily="34" charset="0"/>
              <a:buChar char="•"/>
            </a:pPr>
            <a:r>
              <a:rPr lang="en-US" sz="3600" b="1" dirty="0" smtClean="0"/>
              <a:t>Strengths</a:t>
            </a:r>
          </a:p>
          <a:p>
            <a:pPr marL="457200" indent="-457200">
              <a:buFont typeface="Arial" pitchFamily="34" charset="0"/>
              <a:buChar char="•"/>
            </a:pPr>
            <a:r>
              <a:rPr lang="en-US" sz="3600" b="1" dirty="0" smtClean="0"/>
              <a:t>NEEDS </a:t>
            </a:r>
            <a:endParaRPr lang="en-US" sz="2400" b="1" dirty="0" smtClean="0"/>
          </a:p>
          <a:p>
            <a:endParaRPr lang="en-US" dirty="0"/>
          </a:p>
        </p:txBody>
      </p:sp>
      <p:sp>
        <p:nvSpPr>
          <p:cNvPr id="6" name="Right Arrow 5"/>
          <p:cNvSpPr/>
          <p:nvPr/>
        </p:nvSpPr>
        <p:spPr>
          <a:xfrm rot="10800000">
            <a:off x="1764670" y="5538282"/>
            <a:ext cx="978409" cy="678128"/>
          </a:xfrm>
          <a:prstGeom prst="rightArrow">
            <a:avLst/>
          </a:prstGeom>
          <a:solidFill>
            <a:srgbClr val="FFFF00"/>
          </a:solidFill>
          <a:ln w="381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Users\rnilles\AppData\Local\Microsoft\Windows\Temporary Internet Files\Content.IE5\V1T5DXTV\MC900330227[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29" y="1153694"/>
            <a:ext cx="4145430" cy="5527241"/>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rot="10800000">
            <a:off x="3200400" y="1524000"/>
            <a:ext cx="1159478" cy="990642"/>
          </a:xfrm>
          <a:prstGeom prst="rightArrow">
            <a:avLst/>
          </a:prstGeom>
          <a:solidFill>
            <a:srgbClr val="FFFFCC"/>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528200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Reminder</a:t>
            </a:r>
            <a:endParaRPr lang="en-US" dirty="0"/>
          </a:p>
        </p:txBody>
      </p:sp>
      <p:sp>
        <p:nvSpPr>
          <p:cNvPr id="3" name="Content Placeholder 2"/>
          <p:cNvSpPr>
            <a:spLocks noGrp="1"/>
          </p:cNvSpPr>
          <p:nvPr>
            <p:ph idx="1"/>
          </p:nvPr>
        </p:nvSpPr>
        <p:spPr/>
        <p:txBody>
          <a:bodyPr/>
          <a:lstStyle/>
          <a:p>
            <a:r>
              <a:rPr lang="en-US" sz="3600" i="1" dirty="0" smtClean="0">
                <a:solidFill>
                  <a:srgbClr val="C00000"/>
                </a:solidFill>
              </a:rPr>
              <a:t>All Needs must be met through:</a:t>
            </a:r>
          </a:p>
          <a:p>
            <a:pPr lvl="2"/>
            <a:r>
              <a:rPr lang="en-US" sz="3600" i="1" dirty="0" smtClean="0">
                <a:solidFill>
                  <a:srgbClr val="333399"/>
                </a:solidFill>
              </a:rPr>
              <a:t>Measurable Annual Goals</a:t>
            </a:r>
          </a:p>
          <a:p>
            <a:pPr lvl="2"/>
            <a:r>
              <a:rPr lang="en-US" sz="3600" i="1" dirty="0" smtClean="0">
                <a:solidFill>
                  <a:srgbClr val="333399"/>
                </a:solidFill>
              </a:rPr>
              <a:t>Transition activities	</a:t>
            </a:r>
          </a:p>
          <a:p>
            <a:pPr lvl="2"/>
            <a:r>
              <a:rPr lang="en-US" sz="3600" i="1" dirty="0" smtClean="0">
                <a:solidFill>
                  <a:srgbClr val="333399"/>
                </a:solidFill>
              </a:rPr>
              <a:t>Specially designed instruction</a:t>
            </a:r>
          </a:p>
          <a:p>
            <a:pPr lvl="2"/>
            <a:r>
              <a:rPr lang="en-US" sz="3600" i="1" dirty="0" smtClean="0">
                <a:solidFill>
                  <a:srgbClr val="333399"/>
                </a:solidFill>
              </a:rPr>
              <a:t>Related services</a:t>
            </a:r>
            <a:endParaRPr lang="en-US" sz="3200" i="1" dirty="0" smtClean="0">
              <a:solidFill>
                <a:srgbClr val="333399"/>
              </a:solidFill>
            </a:endParaRPr>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79</a:t>
            </a:fld>
            <a:endParaRPr lang="en-US"/>
          </a:p>
        </p:txBody>
      </p:sp>
    </p:spTree>
    <p:extLst>
      <p:ext uri="{BB962C8B-B14F-4D97-AF65-F5344CB8AC3E}">
        <p14:creationId xmlns:p14="http://schemas.microsoft.com/office/powerpoint/2010/main" val="26853104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2667000" y="1061347"/>
            <a:ext cx="5562601" cy="1683322"/>
          </a:xfrm>
          <a:prstGeom prst="ellipse">
            <a:avLst/>
          </a:prstGeom>
          <a:noFill/>
          <a:ln w="5715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own Arrow 3"/>
          <p:cNvSpPr/>
          <p:nvPr/>
        </p:nvSpPr>
        <p:spPr>
          <a:xfrm rot="18183590">
            <a:off x="2576512" y="943764"/>
            <a:ext cx="485775" cy="977900"/>
          </a:xfrm>
          <a:prstGeom prst="downArrow">
            <a:avLst>
              <a:gd name="adj1" fmla="val 28640"/>
              <a:gd name="adj2" fmla="val 50000"/>
            </a:avLst>
          </a:prstGeom>
          <a:solidFill>
            <a:srgbClr val="FF0000"/>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extLst>
      <p:ext uri="{BB962C8B-B14F-4D97-AF65-F5344CB8AC3E}">
        <p14:creationId xmlns:p14="http://schemas.microsoft.com/office/powerpoint/2010/main" val="147294733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792162"/>
          </a:xfrm>
        </p:spPr>
        <p:txBody>
          <a:bodyPr/>
          <a:lstStyle/>
          <a:p>
            <a:r>
              <a:rPr lang="en-US" dirty="0" smtClean="0"/>
              <a:t>Jigsaw Activity </a:t>
            </a:r>
            <a:endParaRPr lang="en-US" dirty="0"/>
          </a:p>
        </p:txBody>
      </p:sp>
      <p:sp>
        <p:nvSpPr>
          <p:cNvPr id="3" name="Content Placeholder 2"/>
          <p:cNvSpPr>
            <a:spLocks noGrp="1"/>
          </p:cNvSpPr>
          <p:nvPr>
            <p:ph idx="1"/>
          </p:nvPr>
        </p:nvSpPr>
        <p:spPr>
          <a:xfrm>
            <a:off x="228600" y="1143000"/>
            <a:ext cx="8751412" cy="5029200"/>
          </a:xfrm>
        </p:spPr>
        <p:txBody>
          <a:bodyPr/>
          <a:lstStyle/>
          <a:p>
            <a:pPr marL="0" indent="0">
              <a:buNone/>
            </a:pPr>
            <a:r>
              <a:rPr lang="en-US" dirty="0"/>
              <a:t>A </a:t>
            </a:r>
            <a:r>
              <a:rPr lang="en-US" dirty="0" smtClean="0"/>
              <a:t>closer </a:t>
            </a:r>
            <a:r>
              <a:rPr lang="en-US" dirty="0"/>
              <a:t>l</a:t>
            </a:r>
            <a:r>
              <a:rPr lang="en-US" dirty="0" smtClean="0"/>
              <a:t>ook </a:t>
            </a:r>
            <a:r>
              <a:rPr lang="en-US" dirty="0"/>
              <a:t>at </a:t>
            </a:r>
            <a:r>
              <a:rPr lang="en-US" dirty="0" smtClean="0"/>
              <a:t>Caroline’s Present </a:t>
            </a:r>
            <a:r>
              <a:rPr lang="en-US" dirty="0"/>
              <a:t>Levels</a:t>
            </a:r>
            <a:endParaRPr lang="en-US" dirty="0" smtClean="0"/>
          </a:p>
          <a:p>
            <a:r>
              <a:rPr lang="en-US" dirty="0" smtClean="0"/>
              <a:t>Introductory paragraph:  everyone</a:t>
            </a:r>
          </a:p>
          <a:p>
            <a:r>
              <a:rPr lang="en-US" dirty="0" smtClean="0"/>
              <a:t>Read </a:t>
            </a:r>
            <a:r>
              <a:rPr lang="en-US" dirty="0"/>
              <a:t>your assigned </a:t>
            </a:r>
            <a:r>
              <a:rPr lang="en-US" dirty="0" smtClean="0"/>
              <a:t>section</a:t>
            </a:r>
          </a:p>
          <a:p>
            <a:pPr lvl="1"/>
            <a:r>
              <a:rPr lang="en-US" dirty="0" smtClean="0"/>
              <a:t>Transition Area</a:t>
            </a:r>
          </a:p>
          <a:p>
            <a:pPr lvl="1"/>
            <a:r>
              <a:rPr lang="en-US" dirty="0" smtClean="0"/>
              <a:t>Math </a:t>
            </a:r>
            <a:r>
              <a:rPr lang="en-US" dirty="0"/>
              <a:t>and </a:t>
            </a:r>
            <a:r>
              <a:rPr lang="en-US" dirty="0" smtClean="0"/>
              <a:t>Budgeting</a:t>
            </a:r>
          </a:p>
          <a:p>
            <a:pPr lvl="1"/>
            <a:r>
              <a:rPr lang="en-US" dirty="0" smtClean="0"/>
              <a:t>Writing</a:t>
            </a:r>
          </a:p>
          <a:p>
            <a:pPr lvl="1"/>
            <a:r>
              <a:rPr lang="en-US" dirty="0" smtClean="0"/>
              <a:t>Behavior</a:t>
            </a:r>
            <a:r>
              <a:rPr lang="en-US" dirty="0"/>
              <a:t>/ Organization Skills </a:t>
            </a:r>
            <a:endParaRPr lang="en-US" dirty="0" smtClean="0"/>
          </a:p>
          <a:p>
            <a:r>
              <a:rPr lang="en-US" dirty="0" smtClean="0"/>
              <a:t>Identify and summarize key data in your section: </a:t>
            </a:r>
          </a:p>
          <a:p>
            <a:pPr lvl="1"/>
            <a:r>
              <a:rPr lang="en-US" dirty="0" smtClean="0"/>
              <a:t>types of assessment, sources of data</a:t>
            </a:r>
          </a:p>
          <a:p>
            <a:r>
              <a:rPr lang="en-US" dirty="0" smtClean="0"/>
              <a:t>Prepare to share out briefly with the group</a:t>
            </a:r>
            <a:endParaRPr lang="en-US" dirty="0"/>
          </a:p>
        </p:txBody>
      </p:sp>
      <p:pic>
        <p:nvPicPr>
          <p:cNvPr id="4"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7993208" y="228600"/>
            <a:ext cx="986804"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68178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7924800" cy="715962"/>
          </a:xfrm>
        </p:spPr>
        <p:txBody>
          <a:bodyPr/>
          <a:lstStyle/>
          <a:p>
            <a:r>
              <a:rPr lang="en-US" sz="3200" dirty="0" smtClean="0"/>
              <a:t>Caroline Example: Introductory Paragraph</a:t>
            </a:r>
            <a:endParaRPr lang="en-US" dirty="0"/>
          </a:p>
        </p:txBody>
      </p:sp>
      <p:sp>
        <p:nvSpPr>
          <p:cNvPr id="3" name="Content Placeholder 2"/>
          <p:cNvSpPr>
            <a:spLocks noGrp="1"/>
          </p:cNvSpPr>
          <p:nvPr>
            <p:ph idx="1"/>
          </p:nvPr>
        </p:nvSpPr>
        <p:spPr>
          <a:xfrm>
            <a:off x="228600" y="1295400"/>
            <a:ext cx="8382000" cy="5257800"/>
          </a:xfrm>
        </p:spPr>
        <p:txBody>
          <a:bodyPr/>
          <a:lstStyle/>
          <a:p>
            <a:r>
              <a:rPr lang="en-US" sz="2800" dirty="0"/>
              <a:t>Caroline is currently a tenth grade student with a learning disability in math and written language.  She is included for all subjects, and has a daily resource period with the Learning Support teacher for additional support in math and writing.  Currently, she expresses an interest in the field of cosmetology. However, this year, she has been experiencing behavioral problems including refusals to complete assignments, accompanied by verbal challenges, that interfere with her success in school.  She has had four detentions and three days of in-school suspension since the school year began.</a:t>
            </a:r>
            <a:endParaRPr lang="en-US" dirty="0"/>
          </a:p>
          <a:p>
            <a:endParaRPr lang="en-US" dirty="0"/>
          </a:p>
        </p:txBody>
      </p:sp>
      <p:pic>
        <p:nvPicPr>
          <p:cNvPr id="4"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7993208" y="228600"/>
            <a:ext cx="986804"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384849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534400" cy="5486400"/>
          </a:xfrm>
        </p:spPr>
        <p:txBody>
          <a:bodyPr/>
          <a:lstStyle/>
          <a:p>
            <a:r>
              <a:rPr lang="en-US" sz="2300" dirty="0" smtClean="0"/>
              <a:t>Caroline’s </a:t>
            </a:r>
            <a:r>
              <a:rPr lang="en-US" sz="2300" dirty="0"/>
              <a:t>first interest survey, given in eighth grade, indicated that she was interested in Cosmetology and fashion. She has used Keys2Work since 9</a:t>
            </a:r>
            <a:r>
              <a:rPr lang="en-US" sz="2300" baseline="30000" dirty="0"/>
              <a:t>th</a:t>
            </a:r>
            <a:r>
              <a:rPr lang="en-US" sz="2300" dirty="0"/>
              <a:t> grade to assess her skills, explore interests and career options, and to develop requisite skills.  On Keys2Work, her career interests fall into the Human Services Cluster, and her personality type has emerged as Artistic-Social.  In interviews and surveys in September, she stated that she is most interested in hairstyling, but also has interest in fashion, design, and graphics, and that she prefers fields that require interpersonal interactions</a:t>
            </a:r>
            <a:r>
              <a:rPr lang="en-US" sz="2300" dirty="0" smtClean="0"/>
              <a:t>.</a:t>
            </a:r>
          </a:p>
          <a:p>
            <a:r>
              <a:rPr lang="en-US" sz="2300" dirty="0"/>
              <a:t>On the COIN Career Guidance System</a:t>
            </a:r>
            <a:r>
              <a:rPr lang="en-US" sz="2300" i="1" dirty="0"/>
              <a:t> </a:t>
            </a:r>
            <a:r>
              <a:rPr lang="en-US" sz="2300" dirty="0" smtClean="0"/>
              <a:t>assessment in May, </a:t>
            </a:r>
            <a:r>
              <a:rPr lang="en-US" sz="2300" dirty="0"/>
              <a:t>Caroline’s Educational Inventory Code was 4-5, indicating a personal orientation towards Creative and Social occupations.  On an informal assessment of her personal </a:t>
            </a:r>
            <a:r>
              <a:rPr lang="en-US" sz="2300" dirty="0" smtClean="0"/>
              <a:t>traits in September, </a:t>
            </a:r>
            <a:r>
              <a:rPr lang="en-US" sz="2300" dirty="0"/>
              <a:t>Caroline’s choice of three adjectives to describe herself were “creative” and “energetic” and “moody</a:t>
            </a:r>
            <a:r>
              <a:rPr lang="en-US" sz="2300" dirty="0" smtClean="0"/>
              <a:t>.”</a:t>
            </a:r>
            <a:r>
              <a:rPr lang="en-US" sz="2300" dirty="0"/>
              <a:t> </a:t>
            </a:r>
          </a:p>
        </p:txBody>
      </p:sp>
      <p:sp>
        <p:nvSpPr>
          <p:cNvPr id="4" name="Title 1"/>
          <p:cNvSpPr>
            <a:spLocks noGrp="1"/>
          </p:cNvSpPr>
          <p:nvPr>
            <p:ph type="title"/>
          </p:nvPr>
        </p:nvSpPr>
        <p:spPr>
          <a:xfrm>
            <a:off x="0" y="274638"/>
            <a:ext cx="8991600" cy="487362"/>
          </a:xfrm>
        </p:spPr>
        <p:txBody>
          <a:bodyPr rtlCol="0">
            <a:noAutofit/>
          </a:bodyPr>
          <a:lstStyle/>
          <a:p>
            <a:pPr eaLnBrk="1" fontAlgn="auto" hangingPunct="1">
              <a:spcAft>
                <a:spcPts val="0"/>
              </a:spcAft>
              <a:defRPr/>
            </a:pPr>
            <a:r>
              <a:rPr lang="en-US" sz="3200" dirty="0" smtClean="0"/>
              <a:t>Caroline’s Present Levels- Post-Secondary Transition</a:t>
            </a:r>
          </a:p>
        </p:txBody>
      </p:sp>
    </p:spTree>
    <p:extLst>
      <p:ext uri="{BB962C8B-B14F-4D97-AF65-F5344CB8AC3E}">
        <p14:creationId xmlns:p14="http://schemas.microsoft.com/office/powerpoint/2010/main" val="44158699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838200"/>
            <a:ext cx="8763000" cy="5334000"/>
          </a:xfrm>
        </p:spPr>
        <p:txBody>
          <a:bodyPr/>
          <a:lstStyle/>
          <a:p>
            <a:r>
              <a:rPr lang="en-US" sz="2100" dirty="0"/>
              <a:t>Caroline </a:t>
            </a:r>
            <a:r>
              <a:rPr lang="en-US" sz="2100" dirty="0" smtClean="0"/>
              <a:t>visited the </a:t>
            </a:r>
            <a:r>
              <a:rPr lang="en-US" sz="2100" dirty="0"/>
              <a:t>open house at the regional Career and Tech Education Center during 9</a:t>
            </a:r>
            <a:r>
              <a:rPr lang="en-US" sz="2100" baseline="30000" dirty="0"/>
              <a:t>th</a:t>
            </a:r>
            <a:r>
              <a:rPr lang="en-US" sz="2100" dirty="0"/>
              <a:t> grade, but decided not enroll for this year. She wanted to take an Art elective instead.  This fall, she stated in her interview that she regrets not enrolling, and is very interested in attending the Cosmetology program next year.  However, completing this three-year program could delay her HS graduation for another year.  Her other options would be to graduate and continue the program on her own, or to enroll in a postsecondary program for cosmetology or a related field.</a:t>
            </a:r>
            <a:endParaRPr lang="en-US" sz="2100" dirty="0" smtClean="0"/>
          </a:p>
          <a:p>
            <a:r>
              <a:rPr lang="en-US" sz="2100" dirty="0" smtClean="0"/>
              <a:t>At this point, Caroline plans to continue in a cosmetology program after graduation in order to obtain her license and be employed full time.</a:t>
            </a:r>
          </a:p>
          <a:p>
            <a:r>
              <a:rPr lang="en-US" sz="2100" dirty="0"/>
              <a:t>Caroline reports that since June, she has been working at her neighbor’s beauty shop on Saturdays.  Her duties include sweeping, laundry, and occasional shampooing.  Caroline states that she enjoys the work, likes the people, and has never had a behavior problem on the job.  This was verified by a note from her supervisor, who indicated that she gets along well, that the older women seem to enjoy her sense of humor, and that her attendance is perfect except for one day when she overslept and came in late.</a:t>
            </a:r>
          </a:p>
        </p:txBody>
      </p:sp>
      <p:sp>
        <p:nvSpPr>
          <p:cNvPr id="4" name="Title 1"/>
          <p:cNvSpPr>
            <a:spLocks noGrp="1"/>
          </p:cNvSpPr>
          <p:nvPr>
            <p:ph type="title"/>
          </p:nvPr>
        </p:nvSpPr>
        <p:spPr>
          <a:xfrm>
            <a:off x="228600" y="228600"/>
            <a:ext cx="8458200" cy="609600"/>
          </a:xfrm>
        </p:spPr>
        <p:txBody>
          <a:bodyPr rtlCol="0">
            <a:noAutofit/>
          </a:bodyPr>
          <a:lstStyle/>
          <a:p>
            <a:pPr eaLnBrk="1" fontAlgn="auto" hangingPunct="1">
              <a:spcAft>
                <a:spcPts val="0"/>
              </a:spcAft>
              <a:defRPr/>
            </a:pPr>
            <a:r>
              <a:rPr lang="en-US" sz="3200" dirty="0" smtClean="0"/>
              <a:t>Caroline’s Present Levels- Transition Area (cont.)</a:t>
            </a:r>
          </a:p>
        </p:txBody>
      </p:sp>
    </p:spTree>
    <p:extLst>
      <p:ext uri="{BB962C8B-B14F-4D97-AF65-F5344CB8AC3E}">
        <p14:creationId xmlns:p14="http://schemas.microsoft.com/office/powerpoint/2010/main" val="142609778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382000" cy="5440363"/>
          </a:xfrm>
        </p:spPr>
        <p:txBody>
          <a:bodyPr/>
          <a:lstStyle/>
          <a:p>
            <a:r>
              <a:rPr lang="en-US" sz="2800" dirty="0" smtClean="0"/>
              <a:t>Caroline states that </a:t>
            </a:r>
            <a:r>
              <a:rPr lang="en-US" sz="2800" dirty="0"/>
              <a:t>she would like to live on her own within a few years of graduation.  She is able to handle her own money but </a:t>
            </a:r>
            <a:r>
              <a:rPr lang="en-US" sz="2800" dirty="0" smtClean="0"/>
              <a:t>will need skills such </a:t>
            </a:r>
            <a:r>
              <a:rPr lang="en-US" sz="2800" dirty="0"/>
              <a:t>as budgeting.  She states that she would like to learn to drive and use her earnings to buy her own car.  She is not able to describe her disability or self advocate for her needs</a:t>
            </a:r>
            <a:r>
              <a:rPr lang="en-US" sz="2800" dirty="0" smtClean="0"/>
              <a:t>. She will need services and activities in order to reach her goal of living independently.</a:t>
            </a:r>
            <a:endParaRPr lang="en-US" sz="2800" dirty="0"/>
          </a:p>
          <a:p>
            <a:r>
              <a:rPr lang="en-US" sz="2800" dirty="0"/>
              <a:t>Caroline will have the opportunity to develop a Career Portfolio as all students in 10</a:t>
            </a:r>
            <a:r>
              <a:rPr lang="en-US" sz="2800" baseline="30000" dirty="0"/>
              <a:t>th</a:t>
            </a:r>
            <a:r>
              <a:rPr lang="en-US" sz="2800" dirty="0"/>
              <a:t> grade will begin this process this year as part of their general education classes.</a:t>
            </a:r>
            <a:endParaRPr lang="en-US" dirty="0"/>
          </a:p>
          <a:p>
            <a:endParaRPr lang="en-US" dirty="0"/>
          </a:p>
        </p:txBody>
      </p:sp>
      <p:sp>
        <p:nvSpPr>
          <p:cNvPr id="4" name="Title 1"/>
          <p:cNvSpPr>
            <a:spLocks noGrp="1"/>
          </p:cNvSpPr>
          <p:nvPr>
            <p:ph type="title"/>
          </p:nvPr>
        </p:nvSpPr>
        <p:spPr>
          <a:xfrm>
            <a:off x="152400" y="274638"/>
            <a:ext cx="8534400" cy="639762"/>
          </a:xfrm>
        </p:spPr>
        <p:txBody>
          <a:bodyPr rtlCol="0">
            <a:noAutofit/>
          </a:bodyPr>
          <a:lstStyle/>
          <a:p>
            <a:pPr eaLnBrk="1" fontAlgn="auto" hangingPunct="1">
              <a:spcAft>
                <a:spcPts val="0"/>
              </a:spcAft>
              <a:defRPr/>
            </a:pPr>
            <a:r>
              <a:rPr lang="en-US" sz="3200" dirty="0" smtClean="0"/>
              <a:t>Caroline’s Present Levels- Transition Area (cont.)</a:t>
            </a:r>
          </a:p>
        </p:txBody>
      </p:sp>
    </p:spTree>
    <p:extLst>
      <p:ext uri="{BB962C8B-B14F-4D97-AF65-F5344CB8AC3E}">
        <p14:creationId xmlns:p14="http://schemas.microsoft.com/office/powerpoint/2010/main" val="417216690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487363"/>
          </a:xfrm>
        </p:spPr>
        <p:txBody>
          <a:bodyPr rtlCol="0">
            <a:normAutofit fontScale="90000"/>
          </a:bodyPr>
          <a:lstStyle/>
          <a:p>
            <a:pPr eaLnBrk="1" fontAlgn="auto" hangingPunct="1">
              <a:spcAft>
                <a:spcPts val="0"/>
              </a:spcAft>
              <a:defRPr/>
            </a:pPr>
            <a:r>
              <a:rPr lang="en-US" sz="4000" dirty="0" smtClean="0"/>
              <a:t>Caroline’s Present Levels- Math</a:t>
            </a:r>
            <a:endParaRPr lang="en-US" dirty="0" smtClean="0"/>
          </a:p>
        </p:txBody>
      </p:sp>
      <p:sp>
        <p:nvSpPr>
          <p:cNvPr id="3" name="Content Placeholder 2"/>
          <p:cNvSpPr>
            <a:spLocks noGrp="1"/>
          </p:cNvSpPr>
          <p:nvPr>
            <p:ph idx="1"/>
          </p:nvPr>
        </p:nvSpPr>
        <p:spPr>
          <a:xfrm>
            <a:off x="304800" y="1066800"/>
            <a:ext cx="8534400" cy="5562600"/>
          </a:xfrm>
        </p:spPr>
        <p:txBody>
          <a:bodyPr rtlCol="0">
            <a:normAutofit fontScale="92500" lnSpcReduction="20000"/>
          </a:bodyPr>
          <a:lstStyle/>
          <a:p>
            <a:pPr>
              <a:spcBef>
                <a:spcPts val="0"/>
              </a:spcBef>
              <a:defRPr/>
            </a:pPr>
            <a:r>
              <a:rPr lang="en-US" sz="3000" dirty="0" smtClean="0"/>
              <a:t>Caroline is included for Algebra I class, with the support of a special education co-teacher in the classroom.  She is cooperative in class, although she has three missing assignments this year. Accommodations that work for her include breaking assignments into chunks, frequent feedback and encouragement, and use of graphic organizers or drawings.    </a:t>
            </a:r>
          </a:p>
          <a:p>
            <a:pPr>
              <a:spcBef>
                <a:spcPts val="0"/>
              </a:spcBef>
              <a:defRPr/>
            </a:pPr>
            <a:r>
              <a:rPr lang="en-US" sz="3000" dirty="0" smtClean="0"/>
              <a:t>Caroline has scored at the Basic Level on the last three 4Sight Math Benchmark assessments (which assess skills on 11</a:t>
            </a:r>
            <a:r>
              <a:rPr lang="en-US" sz="3000" baseline="30000" dirty="0" smtClean="0"/>
              <a:t>th</a:t>
            </a:r>
            <a:r>
              <a:rPr lang="en-US" sz="3000" dirty="0" smtClean="0"/>
              <a:t> grade standards/anchors).  Her Scaled Scores have continually increased since beginning at the Low Below Basic level in fall of 2010.  Most frequent errors are with Algebraic concepts (solving equations and inequalities), with great improvement noted in Numbers and Operations since last year. </a:t>
            </a:r>
            <a:endParaRPr lang="en-US" sz="2700" dirty="0" smtClean="0"/>
          </a:p>
        </p:txBody>
      </p:sp>
      <p:sp>
        <p:nvSpPr>
          <p:cNvPr id="72708" name="Slide Number Placeholder 3"/>
          <p:cNvSpPr>
            <a:spLocks noGrp="1"/>
          </p:cNvSpPr>
          <p:nvPr>
            <p:ph type="sldNum" sz="quarter" idx="12"/>
          </p:nvPr>
        </p:nvSpPr>
        <p:spPr/>
        <p:txBody>
          <a:bodyPr/>
          <a:lstStyle/>
          <a:p>
            <a:pPr>
              <a:defRPr/>
            </a:pPr>
            <a:fld id="{2164AAAF-54EB-4C4A-904C-12E04CC2A5C8}" type="slidenum">
              <a:rPr lang="en-US" smtClean="0">
                <a:latin typeface="Arial" pitchFamily="34" charset="0"/>
              </a:rPr>
              <a:pPr>
                <a:defRPr/>
              </a:pPr>
              <a:t>85</a:t>
            </a:fld>
            <a:endParaRPr lang="en-US" smtClean="0">
              <a:latin typeface="Arial" pitchFamily="34" charset="0"/>
            </a:endParaRPr>
          </a:p>
        </p:txBody>
      </p:sp>
    </p:spTree>
    <p:extLst>
      <p:ext uri="{BB962C8B-B14F-4D97-AF65-F5344CB8AC3E}">
        <p14:creationId xmlns:p14="http://schemas.microsoft.com/office/powerpoint/2010/main" val="4040593068"/>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487362"/>
          </a:xfrm>
        </p:spPr>
        <p:txBody>
          <a:bodyPr rtlCol="0">
            <a:normAutofit fontScale="90000"/>
          </a:bodyPr>
          <a:lstStyle/>
          <a:p>
            <a:pPr eaLnBrk="1" fontAlgn="auto" hangingPunct="1">
              <a:spcAft>
                <a:spcPts val="0"/>
              </a:spcAft>
              <a:defRPr/>
            </a:pPr>
            <a:r>
              <a:rPr lang="en-US" dirty="0" smtClean="0"/>
              <a:t>Caroline’s Present Levels- Math (cont.)</a:t>
            </a:r>
          </a:p>
        </p:txBody>
      </p:sp>
      <p:sp>
        <p:nvSpPr>
          <p:cNvPr id="3" name="Content Placeholder 2"/>
          <p:cNvSpPr>
            <a:spLocks noGrp="1"/>
          </p:cNvSpPr>
          <p:nvPr>
            <p:ph idx="1"/>
          </p:nvPr>
        </p:nvSpPr>
        <p:spPr>
          <a:xfrm>
            <a:off x="228600" y="914400"/>
            <a:ext cx="8534400" cy="5943600"/>
          </a:xfrm>
        </p:spPr>
        <p:txBody>
          <a:bodyPr rtlCol="0">
            <a:normAutofit fontScale="55000" lnSpcReduction="20000"/>
          </a:bodyPr>
          <a:lstStyle/>
          <a:p>
            <a:pPr>
              <a:defRPr/>
            </a:pPr>
            <a:r>
              <a:rPr lang="en-US" sz="4900" dirty="0" smtClean="0"/>
              <a:t>Caroline expressed pride in having mastered last year’s math goal of performing basic operations with fractions and percents with 80% accuracy on biweekly probes.  She will continue to practice Numbers and Operations skills during her resource period in preparation for her Cosmetology program.</a:t>
            </a:r>
          </a:p>
          <a:p>
            <a:pPr>
              <a:defRPr/>
            </a:pPr>
            <a:r>
              <a:rPr lang="en-US" sz="4900" dirty="0" smtClean="0"/>
              <a:t>Since January 2011,  Caroline has been assessed biweekly using the AIMSS Algebra Foundations.  This 42-item (50 point) measure was designed to reflect five core concepts and skills that are viewed as the foundations of algebra, using five minute probes. Caroline has improved from 7 correct answers to 13 correct answers.  Consistent attainment of 22 correct answers in a five minute probe would be indicative of improved overall skill and fluency in foundational skills for algebra. Caroline states that she enjoys seeing her progress on the probes. </a:t>
            </a:r>
          </a:p>
          <a:p>
            <a:pPr>
              <a:buFont typeface="Arial" pitchFamily="34" charset="0"/>
              <a:buNone/>
              <a:defRPr/>
            </a:pPr>
            <a:endParaRPr lang="en-US" sz="3600" dirty="0" smtClean="0"/>
          </a:p>
        </p:txBody>
      </p:sp>
      <p:sp>
        <p:nvSpPr>
          <p:cNvPr id="72708" name="Slide Number Placeholder 3"/>
          <p:cNvSpPr>
            <a:spLocks noGrp="1"/>
          </p:cNvSpPr>
          <p:nvPr>
            <p:ph type="sldNum" sz="quarter" idx="12"/>
          </p:nvPr>
        </p:nvSpPr>
        <p:spPr/>
        <p:txBody>
          <a:bodyPr/>
          <a:lstStyle/>
          <a:p>
            <a:pPr>
              <a:defRPr/>
            </a:pPr>
            <a:fld id="{B7A48EED-44A6-4FDD-84C2-B41B63C28959}" type="slidenum">
              <a:rPr lang="en-US" smtClean="0">
                <a:latin typeface="Arial" pitchFamily="34" charset="0"/>
              </a:rPr>
              <a:pPr>
                <a:defRPr/>
              </a:pPr>
              <a:t>86</a:t>
            </a:fld>
            <a:endParaRPr lang="en-US" smtClean="0">
              <a:latin typeface="Arial" pitchFamily="34" charset="0"/>
            </a:endParaRPr>
          </a:p>
        </p:txBody>
      </p:sp>
    </p:spTree>
    <p:extLst>
      <p:ext uri="{BB962C8B-B14F-4D97-AF65-F5344CB8AC3E}">
        <p14:creationId xmlns:p14="http://schemas.microsoft.com/office/powerpoint/2010/main" val="3334453330"/>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274638"/>
            <a:ext cx="8153400" cy="487362"/>
          </a:xfrm>
        </p:spPr>
        <p:txBody>
          <a:bodyPr/>
          <a:lstStyle/>
          <a:p>
            <a:r>
              <a:rPr lang="en-US" sz="3200" smtClean="0"/>
              <a:t>Caroline’s Present Levels- Math Budgeting </a:t>
            </a:r>
            <a:r>
              <a:rPr lang="en-US" sz="2800" smtClean="0"/>
              <a:t>(cont.)</a:t>
            </a:r>
            <a:endParaRPr lang="en-US" smtClean="0"/>
          </a:p>
        </p:txBody>
      </p:sp>
      <p:sp>
        <p:nvSpPr>
          <p:cNvPr id="18435" name="Content Placeholder 2"/>
          <p:cNvSpPr>
            <a:spLocks noGrp="1"/>
          </p:cNvSpPr>
          <p:nvPr>
            <p:ph idx="1"/>
          </p:nvPr>
        </p:nvSpPr>
        <p:spPr>
          <a:xfrm>
            <a:off x="0" y="762000"/>
            <a:ext cx="8763000" cy="5791200"/>
          </a:xfrm>
        </p:spPr>
        <p:txBody>
          <a:bodyPr/>
          <a:lstStyle/>
          <a:p>
            <a:pPr>
              <a:spcBef>
                <a:spcPct val="0"/>
              </a:spcBef>
            </a:pPr>
            <a:r>
              <a:rPr lang="en-US" sz="2500" dirty="0" smtClean="0"/>
              <a:t>As a result of her stated need to learn budgeting skills for independent living, Caroline’s skills with money and budgeting were assessed using teacher made probes. When working with simulated checks, she was able enter check amounts and use a calculator to add deposits and subtract checks and fees.  She did so with 100% accuracy on 2 out of three simulations. When working with a simulated Debit Card account and a calculator, she also entered deposits and subtracted purchases and fees with 100% accuracy for three consecutive probes.  </a:t>
            </a:r>
          </a:p>
          <a:p>
            <a:pPr>
              <a:spcBef>
                <a:spcPct val="0"/>
              </a:spcBef>
            </a:pPr>
            <a:r>
              <a:rPr lang="en-US" sz="2500" dirty="0" smtClean="0"/>
              <a:t>Even with a calculator, however, she was only 40% accurate when attempting to work on a budget sheet which identified income and expenditures.  She will need more work in this area to help her move towards eventual living on her own.  </a:t>
            </a:r>
          </a:p>
          <a:p>
            <a:pPr>
              <a:spcBef>
                <a:spcPct val="0"/>
              </a:spcBef>
            </a:pPr>
            <a:r>
              <a:rPr lang="en-US" sz="2500" i="1" dirty="0" smtClean="0">
                <a:solidFill>
                  <a:srgbClr val="0000CC"/>
                </a:solidFill>
              </a:rPr>
              <a:t>Caroline’s skill deficits in math and Algebra will impact her ability to be successful with moving towards her post-secondary goals. </a:t>
            </a:r>
            <a:r>
              <a:rPr lang="en-US" sz="2400" i="1" dirty="0" smtClean="0"/>
              <a:t> </a:t>
            </a:r>
          </a:p>
          <a:p>
            <a:endParaRPr lang="en-US" dirty="0" smtClean="0"/>
          </a:p>
        </p:txBody>
      </p:sp>
    </p:spTree>
    <p:extLst>
      <p:ext uri="{BB962C8B-B14F-4D97-AF65-F5344CB8AC3E}">
        <p14:creationId xmlns:p14="http://schemas.microsoft.com/office/powerpoint/2010/main" val="147381172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5800" y="152400"/>
            <a:ext cx="8001000" cy="381000"/>
          </a:xfrm>
        </p:spPr>
        <p:txBody>
          <a:bodyPr/>
          <a:lstStyle/>
          <a:p>
            <a:pPr eaLnBrk="1" hangingPunct="1"/>
            <a:r>
              <a:rPr lang="en-US" sz="2800" smtClean="0"/>
              <a:t>Caroline’s  Present Levels - Writing</a:t>
            </a:r>
            <a:endParaRPr lang="en-US" smtClean="0"/>
          </a:p>
        </p:txBody>
      </p:sp>
      <p:sp>
        <p:nvSpPr>
          <p:cNvPr id="19459" name="Content Placeholder 2"/>
          <p:cNvSpPr>
            <a:spLocks noGrp="1"/>
          </p:cNvSpPr>
          <p:nvPr>
            <p:ph idx="1"/>
          </p:nvPr>
        </p:nvSpPr>
        <p:spPr>
          <a:xfrm>
            <a:off x="0" y="762000"/>
            <a:ext cx="9144000" cy="6096000"/>
          </a:xfrm>
        </p:spPr>
        <p:txBody>
          <a:bodyPr/>
          <a:lstStyle/>
          <a:p>
            <a:pPr eaLnBrk="1" hangingPunct="1">
              <a:spcBef>
                <a:spcPct val="0"/>
              </a:spcBef>
            </a:pPr>
            <a:r>
              <a:rPr lang="en-US" sz="2600" dirty="0" smtClean="0"/>
              <a:t>Written language assignments remain challenging for Caroline, and writing assignments of any length may become an antecedent for refusal or a verbal outburst. These difficulties have been especially manifested in her academic courses (Science, English, and Social Studies) that require more written assignments.  </a:t>
            </a:r>
          </a:p>
          <a:p>
            <a:pPr eaLnBrk="1" hangingPunct="1">
              <a:spcBef>
                <a:spcPct val="0"/>
              </a:spcBef>
            </a:pPr>
            <a:r>
              <a:rPr lang="en-US" sz="2600" dirty="0" smtClean="0"/>
              <a:t>In general, Caroline has more difficulty with longer or less structured assignments.  She states that writing is stressful for her and sometimes she goes blank. Since she performed well in her Computers Class last year, she has been encouraged to use the classroom computers to type her work.  This adjustment has made some writing and editing assignments easier, thus reducing the occurrence of behavioral outbreaks that occur when she is asked to write or to edit her work. </a:t>
            </a:r>
          </a:p>
          <a:p>
            <a:pPr eaLnBrk="1" hangingPunct="1"/>
            <a:endParaRPr lang="en-US" sz="1800" dirty="0" smtClean="0"/>
          </a:p>
        </p:txBody>
      </p:sp>
      <p:sp>
        <p:nvSpPr>
          <p:cNvPr id="73732" name="Slide Number Placeholder 3"/>
          <p:cNvSpPr>
            <a:spLocks noGrp="1"/>
          </p:cNvSpPr>
          <p:nvPr>
            <p:ph type="sldNum" sz="quarter" idx="12"/>
          </p:nvPr>
        </p:nvSpPr>
        <p:spPr/>
        <p:txBody>
          <a:bodyPr/>
          <a:lstStyle/>
          <a:p>
            <a:pPr>
              <a:defRPr/>
            </a:pPr>
            <a:fld id="{E8F17B8A-87D8-4888-A330-00E46E5D1050}" type="slidenum">
              <a:rPr lang="en-US" smtClean="0">
                <a:latin typeface="Arial" pitchFamily="34" charset="0"/>
              </a:rPr>
              <a:pPr>
                <a:defRPr/>
              </a:pPr>
              <a:t>88</a:t>
            </a:fld>
            <a:endParaRPr lang="en-US" smtClean="0">
              <a:latin typeface="Arial" pitchFamily="34" charset="0"/>
            </a:endParaRPr>
          </a:p>
        </p:txBody>
      </p:sp>
    </p:spTree>
    <p:extLst>
      <p:ext uri="{BB962C8B-B14F-4D97-AF65-F5344CB8AC3E}">
        <p14:creationId xmlns:p14="http://schemas.microsoft.com/office/powerpoint/2010/main" val="1726435618"/>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itle 1"/>
          <p:cNvSpPr>
            <a:spLocks noGrp="1"/>
          </p:cNvSpPr>
          <p:nvPr>
            <p:ph type="title"/>
          </p:nvPr>
        </p:nvSpPr>
        <p:spPr>
          <a:xfrm>
            <a:off x="685800" y="304800"/>
            <a:ext cx="8001000" cy="381000"/>
          </a:xfrm>
        </p:spPr>
        <p:txBody>
          <a:bodyPr/>
          <a:lstStyle/>
          <a:p>
            <a:pPr eaLnBrk="1" hangingPunct="1"/>
            <a:r>
              <a:rPr lang="en-US" sz="2800" smtClean="0"/>
              <a:t>Caroline’s  Present Levels – Writing </a:t>
            </a:r>
            <a:r>
              <a:rPr lang="en-US" sz="2400" smtClean="0"/>
              <a:t>(cont.)</a:t>
            </a:r>
            <a:endParaRPr lang="en-US" smtClean="0"/>
          </a:p>
        </p:txBody>
      </p:sp>
      <p:sp>
        <p:nvSpPr>
          <p:cNvPr id="20483" name="Content Placeholder 2"/>
          <p:cNvSpPr>
            <a:spLocks noGrp="1"/>
          </p:cNvSpPr>
          <p:nvPr>
            <p:ph idx="1"/>
          </p:nvPr>
        </p:nvSpPr>
        <p:spPr>
          <a:xfrm>
            <a:off x="0" y="685800"/>
            <a:ext cx="8915400" cy="6172200"/>
          </a:xfrm>
        </p:spPr>
        <p:txBody>
          <a:bodyPr/>
          <a:lstStyle/>
          <a:p>
            <a:pPr eaLnBrk="1" hangingPunct="1"/>
            <a:r>
              <a:rPr lang="en-US" sz="2400" dirty="0" smtClean="0"/>
              <a:t>Caroline is more cooperative when given assistance on writing assignments from her LS teacher during her support period, especially when using word processing.  Recently, her LS teacher has been having her verbalize her ideas, and then use graphic organizer software to help her get started.  Breaking writing assignments into manageable chunks is also helpful for her.   </a:t>
            </a:r>
          </a:p>
          <a:p>
            <a:pPr eaLnBrk="1" hangingPunct="1"/>
            <a:r>
              <a:rPr lang="en-US" sz="2400" dirty="0" smtClean="0"/>
              <a:t>Caroline had been using three minute biweekly writing probes, with scores varying from 4 words per minute to 17 words per minute, depending on her own behavior and mood.   These scores indicate that her overall writing fluency is weak in comparison to other 10</a:t>
            </a:r>
            <a:r>
              <a:rPr lang="en-US" sz="2400" baseline="30000" dirty="0" smtClean="0"/>
              <a:t>th</a:t>
            </a:r>
            <a:r>
              <a:rPr lang="en-US" sz="2400" dirty="0" smtClean="0"/>
              <a:t> grade students.  However, this format of writing probes has been recently discontinued due to Caroline’s behavioral responses.  Caroline has expressed willingness to try the probes using a word processor in the learning support classroom, and her two baseline scores were 16 and 19 words typed per minute.</a:t>
            </a:r>
            <a:endParaRPr lang="en-US" sz="2200" dirty="0" smtClean="0"/>
          </a:p>
        </p:txBody>
      </p:sp>
      <p:sp>
        <p:nvSpPr>
          <p:cNvPr id="73732" name="Slide Number Placeholder 3"/>
          <p:cNvSpPr>
            <a:spLocks noGrp="1"/>
          </p:cNvSpPr>
          <p:nvPr>
            <p:ph type="sldNum" sz="quarter" idx="12"/>
          </p:nvPr>
        </p:nvSpPr>
        <p:spPr/>
        <p:txBody>
          <a:bodyPr/>
          <a:lstStyle/>
          <a:p>
            <a:pPr>
              <a:defRPr/>
            </a:pPr>
            <a:fld id="{081FE523-476B-4629-B199-0489B66E1F98}" type="slidenum">
              <a:rPr lang="en-US" smtClean="0">
                <a:latin typeface="Arial" pitchFamily="34" charset="0"/>
              </a:rPr>
              <a:pPr>
                <a:defRPr/>
              </a:pPr>
              <a:t>89</a:t>
            </a:fld>
            <a:endParaRPr lang="en-US" smtClean="0">
              <a:latin typeface="Arial" pitchFamily="34" charset="0"/>
            </a:endParaRPr>
          </a:p>
        </p:txBody>
      </p:sp>
    </p:spTree>
    <p:extLst>
      <p:ext uri="{BB962C8B-B14F-4D97-AF65-F5344CB8AC3E}">
        <p14:creationId xmlns:p14="http://schemas.microsoft.com/office/powerpoint/2010/main" val="117192681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274638"/>
            <a:ext cx="9144000" cy="563562"/>
          </a:xfrm>
        </p:spPr>
        <p:txBody>
          <a:bodyPr/>
          <a:lstStyle/>
          <a:p>
            <a:r>
              <a:rPr lang="en-US" sz="3200" dirty="0"/>
              <a:t>Transition a</a:t>
            </a:r>
            <a:r>
              <a:rPr lang="en-US" sz="3200" dirty="0" smtClean="0"/>
              <a:t>ssessment is a process…</a:t>
            </a:r>
            <a:endParaRPr lang="en-US" dirty="0" smtClean="0"/>
          </a:p>
        </p:txBody>
      </p:sp>
      <p:sp>
        <p:nvSpPr>
          <p:cNvPr id="32771" name="Slide Number Placeholder 3"/>
          <p:cNvSpPr>
            <a:spLocks noGrp="1"/>
          </p:cNvSpPr>
          <p:nvPr>
            <p:ph type="sldNum" sz="quarter" idx="12"/>
          </p:nvPr>
        </p:nvSpPr>
        <p:spPr>
          <a:xfrm>
            <a:off x="8458200" y="6248400"/>
            <a:ext cx="457200" cy="400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4B93936-E8BB-4A75-B5F9-DFBBF02D7123}" type="slidenum">
              <a:rPr lang="en-US" smtClean="0"/>
              <a:pPr eaLnBrk="1" hangingPunct="1"/>
              <a:t>9</a:t>
            </a:fld>
            <a:endParaRPr lang="en-US" dirty="0" smtClean="0"/>
          </a:p>
        </p:txBody>
      </p:sp>
      <p:graphicFrame>
        <p:nvGraphicFramePr>
          <p:cNvPr id="5" name="Diagram 4"/>
          <p:cNvGraphicFramePr/>
          <p:nvPr>
            <p:extLst>
              <p:ext uri="{D42A27DB-BD31-4B8C-83A1-F6EECF244321}">
                <p14:modId xmlns:p14="http://schemas.microsoft.com/office/powerpoint/2010/main" val="3642054478"/>
              </p:ext>
            </p:extLst>
          </p:nvPr>
        </p:nvGraphicFramePr>
        <p:xfrm>
          <a:off x="34159" y="1439917"/>
          <a:ext cx="89154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3" name="TextBox 5"/>
          <p:cNvSpPr txBox="1">
            <a:spLocks noChangeArrowheads="1"/>
          </p:cNvSpPr>
          <p:nvPr/>
        </p:nvSpPr>
        <p:spPr bwMode="auto">
          <a:xfrm>
            <a:off x="152400" y="3720663"/>
            <a:ext cx="2667000" cy="2811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2400" b="1" dirty="0">
                <a:solidFill>
                  <a:srgbClr val="990033"/>
                </a:solidFill>
              </a:rPr>
              <a:t>Interests</a:t>
            </a:r>
            <a:r>
              <a:rPr lang="en-US" sz="2400" dirty="0">
                <a:solidFill>
                  <a:schemeClr val="accent2"/>
                </a:solidFill>
              </a:rPr>
              <a:t> </a:t>
            </a:r>
            <a:r>
              <a:rPr lang="en-US" sz="2400" dirty="0"/>
              <a:t>– a measure of opinions, attitudes and preferences</a:t>
            </a:r>
          </a:p>
          <a:p>
            <a:pPr eaLnBrk="1" hangingPunct="1">
              <a:lnSpc>
                <a:spcPct val="90000"/>
              </a:lnSpc>
            </a:pPr>
            <a:endParaRPr lang="en-US" sz="2400" dirty="0"/>
          </a:p>
          <a:p>
            <a:pPr eaLnBrk="1" hangingPunct="1">
              <a:lnSpc>
                <a:spcPct val="90000"/>
              </a:lnSpc>
            </a:pPr>
            <a:r>
              <a:rPr lang="en-US" sz="2400" b="1" dirty="0">
                <a:solidFill>
                  <a:srgbClr val="990033"/>
                </a:solidFill>
              </a:rPr>
              <a:t>Preferences</a:t>
            </a:r>
            <a:r>
              <a:rPr lang="en-US" sz="2400" dirty="0"/>
              <a:t> – what the student values and likes</a:t>
            </a:r>
            <a:endParaRPr lang="en-US" dirty="0"/>
          </a:p>
        </p:txBody>
      </p:sp>
      <p:sp>
        <p:nvSpPr>
          <p:cNvPr id="6" name="TextBox 6"/>
          <p:cNvSpPr txBox="1">
            <a:spLocks noChangeArrowheads="1"/>
          </p:cNvSpPr>
          <p:nvPr/>
        </p:nvSpPr>
        <p:spPr bwMode="auto">
          <a:xfrm>
            <a:off x="3429000" y="3720662"/>
            <a:ext cx="2362200"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7713" indent="-573088"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Arial" pitchFamily="34" charset="0"/>
              <a:buChar char="•"/>
            </a:pPr>
            <a:r>
              <a:rPr lang="en-US" sz="2400" dirty="0" smtClean="0">
                <a:solidFill>
                  <a:srgbClr val="000099"/>
                </a:solidFill>
              </a:rPr>
              <a:t>Post-Secondary Education/ Training</a:t>
            </a:r>
          </a:p>
          <a:p>
            <a:pPr eaLnBrk="1" hangingPunct="1">
              <a:spcBef>
                <a:spcPts val="600"/>
              </a:spcBef>
              <a:spcAft>
                <a:spcPts val="600"/>
              </a:spcAft>
              <a:buFont typeface="Arial" pitchFamily="34" charset="0"/>
              <a:buChar char="•"/>
            </a:pPr>
            <a:r>
              <a:rPr lang="en-US" sz="2400" dirty="0" smtClean="0">
                <a:solidFill>
                  <a:srgbClr val="000099"/>
                </a:solidFill>
              </a:rPr>
              <a:t>Employment</a:t>
            </a:r>
          </a:p>
          <a:p>
            <a:pPr eaLnBrk="1" hangingPunct="1">
              <a:buFont typeface="Arial" pitchFamily="34" charset="0"/>
              <a:buChar char="•"/>
            </a:pPr>
            <a:r>
              <a:rPr lang="en-US" sz="2400" dirty="0" smtClean="0">
                <a:solidFill>
                  <a:srgbClr val="000099"/>
                </a:solidFill>
              </a:rPr>
              <a:t>Independent </a:t>
            </a:r>
            <a:r>
              <a:rPr lang="en-US" sz="2400" dirty="0">
                <a:solidFill>
                  <a:srgbClr val="000099"/>
                </a:solidFill>
              </a:rPr>
              <a:t>Living</a:t>
            </a:r>
            <a:endParaRPr lang="en-US" dirty="0">
              <a:solidFill>
                <a:srgbClr val="000099"/>
              </a:solidFill>
            </a:endParaRPr>
          </a:p>
        </p:txBody>
      </p:sp>
      <p:sp>
        <p:nvSpPr>
          <p:cNvPr id="7" name="TextBox 5"/>
          <p:cNvSpPr txBox="1">
            <a:spLocks noChangeArrowheads="1"/>
          </p:cNvSpPr>
          <p:nvPr/>
        </p:nvSpPr>
        <p:spPr bwMode="auto">
          <a:xfrm>
            <a:off x="6096000" y="3429001"/>
            <a:ext cx="32004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200" b="1" dirty="0"/>
              <a:t>Abilities</a:t>
            </a:r>
            <a:r>
              <a:rPr lang="en-US" sz="2200" dirty="0"/>
              <a:t>: talents or acquired skills</a:t>
            </a:r>
            <a:endParaRPr lang="en-US" sz="2200" b="1" dirty="0"/>
          </a:p>
          <a:p>
            <a:pPr marL="342900" indent="-342900" eaLnBrk="1" hangingPunct="1">
              <a:buFont typeface="Arial" pitchFamily="34" charset="0"/>
              <a:buChar char="•"/>
            </a:pPr>
            <a:r>
              <a:rPr lang="en-US" sz="2200" b="1" dirty="0"/>
              <a:t>Aptitudes</a:t>
            </a:r>
            <a:r>
              <a:rPr lang="en-US" sz="2200" dirty="0"/>
              <a:t>: combination of characteristics that helps us know if the student might learn or become proficient in a particular area</a:t>
            </a:r>
          </a:p>
          <a:p>
            <a:pPr eaLnBrk="1" hangingPunct="1"/>
            <a:endParaRPr lang="en-US" b="1" dirty="0"/>
          </a:p>
          <a:p>
            <a:pPr eaLnBrk="1" hangingPunct="1"/>
            <a:endParaRPr lang="en-US" dirty="0"/>
          </a:p>
        </p:txBody>
      </p:sp>
    </p:spTree>
    <p:extLst>
      <p:ext uri="{BB962C8B-B14F-4D97-AF65-F5344CB8AC3E}">
        <p14:creationId xmlns:p14="http://schemas.microsoft.com/office/powerpoint/2010/main" val="186108475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152400"/>
            <a:ext cx="8001000" cy="411163"/>
          </a:xfrm>
        </p:spPr>
        <p:txBody>
          <a:bodyPr/>
          <a:lstStyle/>
          <a:p>
            <a:pPr eaLnBrk="1" hangingPunct="1"/>
            <a:r>
              <a:rPr lang="en-US" sz="3200" dirty="0" smtClean="0"/>
              <a:t>Caroline’s Behavior</a:t>
            </a:r>
            <a:endParaRPr lang="en-US" dirty="0" smtClean="0"/>
          </a:p>
        </p:txBody>
      </p:sp>
      <p:sp>
        <p:nvSpPr>
          <p:cNvPr id="74755" name="Content Placeholder 2"/>
          <p:cNvSpPr>
            <a:spLocks noGrp="1"/>
          </p:cNvSpPr>
          <p:nvPr>
            <p:ph idx="1"/>
          </p:nvPr>
        </p:nvSpPr>
        <p:spPr>
          <a:xfrm>
            <a:off x="152400" y="914400"/>
            <a:ext cx="8686800" cy="5486400"/>
          </a:xfrm>
        </p:spPr>
        <p:txBody>
          <a:bodyPr/>
          <a:lstStyle/>
          <a:p>
            <a:pPr marL="228600" indent="-228600" eaLnBrk="1" hangingPunct="1">
              <a:spcBef>
                <a:spcPts val="0"/>
              </a:spcBef>
              <a:defRPr/>
            </a:pPr>
            <a:r>
              <a:rPr lang="en-US" sz="2300" dirty="0"/>
              <a:t>Caroline began the school year with frequent refusals, sometimes accompanied by inappropriate verbalizations towards her teachers, typically when given an independent writing assignment or a task perceived as difficult.    Although she has displayed minor behavior problems in the past, this is the first time that behaviors have truly interfered with her academic progress. Caroline has never had a refusal in art class, and only one in algebra class, </a:t>
            </a:r>
            <a:r>
              <a:rPr lang="en-US" sz="2300" dirty="0" smtClean="0"/>
              <a:t>during </a:t>
            </a:r>
            <a:r>
              <a:rPr lang="en-US" sz="2300" dirty="0"/>
              <a:t>the first week of school. </a:t>
            </a:r>
            <a:endParaRPr lang="en-US" sz="2300" dirty="0" smtClean="0"/>
          </a:p>
          <a:p>
            <a:pPr marL="228600" indent="-228600" eaLnBrk="1" hangingPunct="1">
              <a:spcBef>
                <a:spcPts val="0"/>
              </a:spcBef>
              <a:defRPr/>
            </a:pPr>
            <a:r>
              <a:rPr lang="en-US" sz="2300" dirty="0" smtClean="0"/>
              <a:t>Informal </a:t>
            </a:r>
            <a:r>
              <a:rPr lang="en-US" sz="2300" dirty="0"/>
              <a:t>interventions including student conferences with teachers and guidance counselors and a parent meeting were conducted.  At the parent meeting, her mother revealed that although he has had issues with belligerent behavior in the past, behavior problems at home got much worse last spring, when her parents separated.  She reports that problem behaviors are worse following Caroline’s visits with her father every other weekend.  Caroline’s mother has recently initiated services with a community mental health provider. </a:t>
            </a:r>
            <a:r>
              <a:rPr lang="en-US" sz="2400" dirty="0"/>
              <a:t> </a:t>
            </a:r>
          </a:p>
          <a:p>
            <a:pPr marL="228600" indent="-228600" eaLnBrk="1" hangingPunct="1">
              <a:spcBef>
                <a:spcPts val="0"/>
              </a:spcBef>
              <a:defRPr/>
            </a:pPr>
            <a:endParaRPr lang="en-US" sz="2200" dirty="0" smtClean="0"/>
          </a:p>
          <a:p>
            <a:endParaRPr lang="en-US" sz="2400" dirty="0"/>
          </a:p>
          <a:p>
            <a:pPr marL="228600" indent="-228600" eaLnBrk="1" hangingPunct="1">
              <a:spcBef>
                <a:spcPts val="0"/>
              </a:spcBef>
              <a:defRPr/>
            </a:pPr>
            <a:endParaRPr lang="en-US" sz="2200" dirty="0" smtClean="0"/>
          </a:p>
          <a:p>
            <a:pPr marL="228600" indent="-228600" eaLnBrk="1" hangingPunct="1">
              <a:spcBef>
                <a:spcPts val="0"/>
              </a:spcBef>
              <a:defRPr/>
            </a:pPr>
            <a:endParaRPr lang="en-US" sz="2200" dirty="0" smtClean="0"/>
          </a:p>
          <a:p>
            <a:pPr eaLnBrk="1" hangingPunct="1">
              <a:buFontTx/>
              <a:buNone/>
              <a:defRPr/>
            </a:pPr>
            <a:r>
              <a:rPr lang="en-US" dirty="0" smtClean="0"/>
              <a:t> </a:t>
            </a:r>
          </a:p>
          <a:p>
            <a:pPr eaLnBrk="1" hangingPunct="1">
              <a:defRPr/>
            </a:pPr>
            <a:endParaRPr lang="en-US" dirty="0" smtClean="0"/>
          </a:p>
        </p:txBody>
      </p:sp>
      <p:sp>
        <p:nvSpPr>
          <p:cNvPr id="74756" name="Slide Number Placeholder 3"/>
          <p:cNvSpPr>
            <a:spLocks noGrp="1"/>
          </p:cNvSpPr>
          <p:nvPr>
            <p:ph type="sldNum" sz="quarter" idx="12"/>
          </p:nvPr>
        </p:nvSpPr>
        <p:spPr/>
        <p:txBody>
          <a:bodyPr/>
          <a:lstStyle/>
          <a:p>
            <a:pPr>
              <a:defRPr/>
            </a:pPr>
            <a:fld id="{A33B708D-72F8-4A0B-B928-712C2F5ABC2D}" type="slidenum">
              <a:rPr lang="en-US" smtClean="0">
                <a:latin typeface="Arial" pitchFamily="34" charset="0"/>
              </a:rPr>
              <a:pPr>
                <a:defRPr/>
              </a:pPr>
              <a:t>90</a:t>
            </a:fld>
            <a:endParaRPr lang="en-US" smtClean="0">
              <a:latin typeface="Arial" pitchFamily="34" charset="0"/>
            </a:endParaRPr>
          </a:p>
        </p:txBody>
      </p:sp>
    </p:spTree>
    <p:extLst>
      <p:ext uri="{BB962C8B-B14F-4D97-AF65-F5344CB8AC3E}">
        <p14:creationId xmlns:p14="http://schemas.microsoft.com/office/powerpoint/2010/main" val="867565464"/>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152400"/>
            <a:ext cx="8001000" cy="411163"/>
          </a:xfrm>
        </p:spPr>
        <p:txBody>
          <a:bodyPr/>
          <a:lstStyle/>
          <a:p>
            <a:pPr eaLnBrk="1" hangingPunct="1"/>
            <a:r>
              <a:rPr lang="en-US" sz="3200" dirty="0" smtClean="0"/>
              <a:t>Caroline’s  Behavior (2)</a:t>
            </a:r>
            <a:endParaRPr lang="en-US" dirty="0" smtClean="0"/>
          </a:p>
        </p:txBody>
      </p:sp>
      <p:sp>
        <p:nvSpPr>
          <p:cNvPr id="74755" name="Content Placeholder 2"/>
          <p:cNvSpPr>
            <a:spLocks noGrp="1"/>
          </p:cNvSpPr>
          <p:nvPr>
            <p:ph idx="1"/>
          </p:nvPr>
        </p:nvSpPr>
        <p:spPr>
          <a:xfrm>
            <a:off x="304800" y="1030514"/>
            <a:ext cx="8458200" cy="5791200"/>
          </a:xfrm>
        </p:spPr>
        <p:txBody>
          <a:bodyPr/>
          <a:lstStyle/>
          <a:p>
            <a:pPr marL="228600" indent="-228600" eaLnBrk="1" hangingPunct="1">
              <a:spcBef>
                <a:spcPts val="0"/>
              </a:spcBef>
              <a:defRPr/>
            </a:pPr>
            <a:r>
              <a:rPr lang="en-US" sz="2800" dirty="0" smtClean="0"/>
              <a:t>The team conducted a Functional Behavioral Assessment in September 2011. Baseline data was collected in the three classes where problems occurred most frequently…. Refusals were defined as “putting her head on the desk, muttering under her breath when asked to complete a task, failing to begin the task and closing her book or notebook with a bang.”  Some refusals escalate to verbal challenges to staff  (saying “make me”, swearing, name calling). </a:t>
            </a:r>
          </a:p>
          <a:p>
            <a:pPr marL="228600" indent="-228600" eaLnBrk="1" hangingPunct="1">
              <a:spcBef>
                <a:spcPts val="0"/>
              </a:spcBef>
              <a:defRPr/>
            </a:pPr>
            <a:r>
              <a:rPr lang="en-US" sz="2800" dirty="0" smtClean="0"/>
              <a:t>Summary of data indicates that she is refusing about 40% of assignments in general, with the highest rate in English (.6) and the lowest rate in Biology (.25).</a:t>
            </a:r>
            <a:endParaRPr lang="en-US" sz="2200" dirty="0" smtClean="0"/>
          </a:p>
          <a:p>
            <a:pPr marL="228600" indent="-228600" eaLnBrk="1" hangingPunct="1">
              <a:spcBef>
                <a:spcPts val="0"/>
              </a:spcBef>
              <a:defRPr/>
            </a:pPr>
            <a:endParaRPr lang="en-US" sz="2200" dirty="0" smtClean="0"/>
          </a:p>
          <a:p>
            <a:pPr eaLnBrk="1" hangingPunct="1">
              <a:buFontTx/>
              <a:buNone/>
              <a:defRPr/>
            </a:pPr>
            <a:r>
              <a:rPr lang="en-US" dirty="0" smtClean="0"/>
              <a:t> </a:t>
            </a:r>
          </a:p>
          <a:p>
            <a:pPr eaLnBrk="1" hangingPunct="1">
              <a:defRPr/>
            </a:pPr>
            <a:endParaRPr lang="en-US" dirty="0" smtClean="0"/>
          </a:p>
        </p:txBody>
      </p:sp>
      <p:sp>
        <p:nvSpPr>
          <p:cNvPr id="74756" name="Slide Number Placeholder 3"/>
          <p:cNvSpPr>
            <a:spLocks noGrp="1"/>
          </p:cNvSpPr>
          <p:nvPr>
            <p:ph type="sldNum" sz="quarter" idx="12"/>
          </p:nvPr>
        </p:nvSpPr>
        <p:spPr/>
        <p:txBody>
          <a:bodyPr/>
          <a:lstStyle/>
          <a:p>
            <a:pPr>
              <a:defRPr/>
            </a:pPr>
            <a:fld id="{A33B708D-72F8-4A0B-B928-712C2F5ABC2D}" type="slidenum">
              <a:rPr lang="en-US" smtClean="0">
                <a:latin typeface="Arial" pitchFamily="34" charset="0"/>
              </a:rPr>
              <a:pPr>
                <a:defRPr/>
              </a:pPr>
              <a:t>91</a:t>
            </a:fld>
            <a:endParaRPr lang="en-US" smtClean="0">
              <a:latin typeface="Arial" pitchFamily="34" charset="0"/>
            </a:endParaRPr>
          </a:p>
        </p:txBody>
      </p:sp>
    </p:spTree>
    <p:extLst>
      <p:ext uri="{BB962C8B-B14F-4D97-AF65-F5344CB8AC3E}">
        <p14:creationId xmlns:p14="http://schemas.microsoft.com/office/powerpoint/2010/main" val="4273414964"/>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Caroline’s  FBA </a:t>
            </a:r>
            <a:r>
              <a:rPr lang="en-US" dirty="0" smtClean="0"/>
              <a:t>Summary(3)</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800" dirty="0"/>
              <a:t>The FBA conducted for Caroline resulted in the following summary statement: </a:t>
            </a:r>
          </a:p>
          <a:p>
            <a:r>
              <a:rPr lang="en-US" sz="2800" i="1" dirty="0"/>
              <a:t>When given independent work , especially involving writing assignments, Caroline refuses to follow the request, accompanied by putting her head down, swearing and verbal challenges in order to escape the task.  Consequences that appear to be maintaining these behaviors include being reprimanded, being sent to the principal’s office, given a failing grade for the assignment, or being assigned in-school suspension.</a:t>
            </a:r>
            <a:endParaRPr lang="en-US" i="1" dirty="0"/>
          </a:p>
        </p:txBody>
      </p:sp>
    </p:spTree>
    <p:extLst>
      <p:ext uri="{BB962C8B-B14F-4D97-AF65-F5344CB8AC3E}">
        <p14:creationId xmlns:p14="http://schemas.microsoft.com/office/powerpoint/2010/main" val="15619935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63562"/>
          </a:xfrm>
        </p:spPr>
        <p:txBody>
          <a:bodyPr/>
          <a:lstStyle/>
          <a:p>
            <a:r>
              <a:rPr lang="en-US" sz="3200" dirty="0" smtClean="0"/>
              <a:t>Caroline’s FBA (4)</a:t>
            </a:r>
            <a:endParaRPr lang="en-US" sz="3200" dirty="0"/>
          </a:p>
        </p:txBody>
      </p:sp>
      <p:sp>
        <p:nvSpPr>
          <p:cNvPr id="3" name="Content Placeholder 2"/>
          <p:cNvSpPr>
            <a:spLocks noGrp="1"/>
          </p:cNvSpPr>
          <p:nvPr>
            <p:ph idx="1"/>
          </p:nvPr>
        </p:nvSpPr>
        <p:spPr>
          <a:xfrm>
            <a:off x="228600" y="990600"/>
            <a:ext cx="8610600" cy="5486400"/>
          </a:xfrm>
        </p:spPr>
        <p:txBody>
          <a:bodyPr/>
          <a:lstStyle/>
          <a:p>
            <a:r>
              <a:rPr lang="en-US" sz="2400" dirty="0"/>
              <a:t>In an interview for her FBA, Caroline </a:t>
            </a:r>
            <a:r>
              <a:rPr lang="en-US" sz="2400" dirty="0" smtClean="0"/>
              <a:t>stated that </a:t>
            </a:r>
            <a:r>
              <a:rPr lang="en-US" sz="2400" dirty="0"/>
              <a:t>she is frequently embarrassed by her behavior but </a:t>
            </a:r>
            <a:r>
              <a:rPr lang="en-US" sz="2400" dirty="0" smtClean="0"/>
              <a:t>that </a:t>
            </a:r>
            <a:r>
              <a:rPr lang="en-US" sz="2400" dirty="0"/>
              <a:t>she cannot help herself sometimes.  Caroline has several friends at school, but she reported that she is not spending as much time with them outside of school this year.  She expressed fear that her behavior will cause friends and peers who have known her since grade school to start to avoid her.  In the past two weeks, she has had two absences</a:t>
            </a:r>
            <a:r>
              <a:rPr lang="en-US" sz="2400" dirty="0" smtClean="0"/>
              <a:t>.</a:t>
            </a:r>
            <a:endParaRPr lang="en-US" sz="2200" dirty="0" smtClean="0"/>
          </a:p>
          <a:p>
            <a:pPr marL="0" indent="0">
              <a:buNone/>
            </a:pPr>
            <a:endParaRPr lang="en-US" sz="2000" b="1" dirty="0" smtClean="0">
              <a:solidFill>
                <a:srgbClr val="333399"/>
              </a:solidFill>
            </a:endParaRPr>
          </a:p>
          <a:p>
            <a:endParaRPr lang="en-US" sz="2200" i="1" dirty="0">
              <a:solidFill>
                <a:srgbClr val="C00000"/>
              </a:solidFill>
            </a:endParaRPr>
          </a:p>
        </p:txBody>
      </p:sp>
    </p:spTree>
    <p:extLst>
      <p:ext uri="{BB962C8B-B14F-4D97-AF65-F5344CB8AC3E}">
        <p14:creationId xmlns:p14="http://schemas.microsoft.com/office/powerpoint/2010/main" val="19308030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1"/>
          <p:cNvSpPr>
            <a:spLocks noGrp="1"/>
          </p:cNvSpPr>
          <p:nvPr>
            <p:ph type="title"/>
          </p:nvPr>
        </p:nvSpPr>
        <p:spPr>
          <a:xfrm>
            <a:off x="609600" y="274638"/>
            <a:ext cx="8077200" cy="334962"/>
          </a:xfrm>
        </p:spPr>
        <p:txBody>
          <a:bodyPr/>
          <a:lstStyle/>
          <a:p>
            <a:pPr eaLnBrk="1" hangingPunct="1"/>
            <a:r>
              <a:rPr lang="en-US" sz="2800" smtClean="0"/>
              <a:t>Caroline’s Present Levels -Organization</a:t>
            </a:r>
          </a:p>
        </p:txBody>
      </p:sp>
      <p:sp>
        <p:nvSpPr>
          <p:cNvPr id="22531" name="Content Placeholder 2"/>
          <p:cNvSpPr>
            <a:spLocks noGrp="1"/>
          </p:cNvSpPr>
          <p:nvPr>
            <p:ph idx="1"/>
          </p:nvPr>
        </p:nvSpPr>
        <p:spPr>
          <a:xfrm>
            <a:off x="228600" y="609600"/>
            <a:ext cx="8534400" cy="5867400"/>
          </a:xfrm>
        </p:spPr>
        <p:txBody>
          <a:bodyPr/>
          <a:lstStyle/>
          <a:p>
            <a:pPr marL="228600" indent="-228600" eaLnBrk="1" hangingPunct="1">
              <a:spcBef>
                <a:spcPct val="0"/>
              </a:spcBef>
            </a:pPr>
            <a:r>
              <a:rPr lang="en-US" sz="2400" dirty="0" smtClean="0"/>
              <a:t>Last year, Caroline maintained grades in the 72-82% range in most subjects except for English, where her grades ranged from  67-76%. Strategies that helped her include chunking assignments, graphic organizers, peer support and rehearsal with peers, and frequent feedback and encouragement.</a:t>
            </a:r>
          </a:p>
          <a:p>
            <a:pPr marL="228600" indent="-228600" eaLnBrk="1" hangingPunct="1">
              <a:spcBef>
                <a:spcPct val="0"/>
              </a:spcBef>
            </a:pPr>
            <a:r>
              <a:rPr lang="en-US" sz="2400" dirty="0" smtClean="0"/>
              <a:t>Caroline has struggled with organizational skills, losing or misplacing assignments on average of four a week, and forgetting folders, notebook, or other classroom essentials, despite using a planner. This year, the problem is worse.  As of early October, she was missing a total of 23 assignments across Algebra, English, Biology, and American History classes, with grades in the failing range in English, Biology, and American History due to missing work.</a:t>
            </a:r>
          </a:p>
          <a:p>
            <a:pPr marL="228600" indent="-228600" eaLnBrk="1" hangingPunct="1">
              <a:spcBef>
                <a:spcPct val="0"/>
              </a:spcBef>
            </a:pPr>
            <a:r>
              <a:rPr lang="en-US" sz="2400" i="1" dirty="0" smtClean="0">
                <a:solidFill>
                  <a:srgbClr val="0000CC"/>
                </a:solidFill>
              </a:rPr>
              <a:t>Caroline’s  poor organizational skills, coupled with her current refusals to complete some assignments,  represent a barrier to success at school and in her future career plans</a:t>
            </a:r>
            <a:r>
              <a:rPr lang="en-US" sz="2400" i="1" dirty="0" smtClean="0">
                <a:solidFill>
                  <a:srgbClr val="C00000"/>
                </a:solidFill>
              </a:rPr>
              <a:t>.</a:t>
            </a:r>
          </a:p>
        </p:txBody>
      </p:sp>
      <p:sp>
        <p:nvSpPr>
          <p:cNvPr id="75780" name="Slide Number Placeholder 3"/>
          <p:cNvSpPr>
            <a:spLocks noGrp="1"/>
          </p:cNvSpPr>
          <p:nvPr>
            <p:ph type="sldNum" sz="quarter" idx="12"/>
          </p:nvPr>
        </p:nvSpPr>
        <p:spPr/>
        <p:txBody>
          <a:bodyPr/>
          <a:lstStyle/>
          <a:p>
            <a:pPr>
              <a:defRPr/>
            </a:pPr>
            <a:fld id="{3CECBFAC-FBEB-45B4-AA6B-0B13E85C3A3F}" type="slidenum">
              <a:rPr lang="en-US" smtClean="0">
                <a:latin typeface="Arial" pitchFamily="34" charset="0"/>
              </a:rPr>
              <a:pPr>
                <a:defRPr/>
              </a:pPr>
              <a:t>94</a:t>
            </a:fld>
            <a:endParaRPr lang="en-US" smtClean="0">
              <a:latin typeface="Arial" pitchFamily="34" charset="0"/>
            </a:endParaRPr>
          </a:p>
        </p:txBody>
      </p:sp>
    </p:spTree>
    <p:extLst>
      <p:ext uri="{BB962C8B-B14F-4D97-AF65-F5344CB8AC3E}">
        <p14:creationId xmlns:p14="http://schemas.microsoft.com/office/powerpoint/2010/main" val="2022748688"/>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333399"/>
                </a:solidFill>
              </a:rPr>
              <a:t>How student’s disability affects involvement and progress in general education curriculum</a:t>
            </a:r>
            <a:endParaRPr lang="en-US" sz="3200" dirty="0"/>
          </a:p>
        </p:txBody>
      </p:sp>
      <p:sp>
        <p:nvSpPr>
          <p:cNvPr id="3" name="Content Placeholder 2"/>
          <p:cNvSpPr>
            <a:spLocks noGrp="1"/>
          </p:cNvSpPr>
          <p:nvPr>
            <p:ph idx="1"/>
          </p:nvPr>
        </p:nvSpPr>
        <p:spPr>
          <a:xfrm>
            <a:off x="381000" y="1524000"/>
            <a:ext cx="8305800" cy="4525963"/>
          </a:xfrm>
        </p:spPr>
        <p:txBody>
          <a:bodyPr/>
          <a:lstStyle/>
          <a:p>
            <a:r>
              <a:rPr lang="en-US" sz="3000" i="1" dirty="0" smtClean="0"/>
              <a:t>Caroline’s </a:t>
            </a:r>
            <a:r>
              <a:rPr lang="en-US" sz="3000" i="1" dirty="0"/>
              <a:t>behavior problems  result in removal from the general education setting, failing grades, missed assignments, and stigma from her peers.  Problem behaviors also interfere with time scheduled to address  her academic deficits.  Problem behaviors along with academic deficits  could also impact her self confidence and motivation to attend school.  These behaviors, if not improved, will impact her ability to achieve her goal of completing a cosmetology program.</a:t>
            </a:r>
            <a:endParaRPr lang="en-US" sz="3000" dirty="0"/>
          </a:p>
        </p:txBody>
      </p:sp>
    </p:spTree>
    <p:extLst>
      <p:ext uri="{BB962C8B-B14F-4D97-AF65-F5344CB8AC3E}">
        <p14:creationId xmlns:p14="http://schemas.microsoft.com/office/powerpoint/2010/main" val="35315037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09600" y="152400"/>
            <a:ext cx="7848600" cy="563563"/>
          </a:xfrm>
        </p:spPr>
        <p:txBody>
          <a:bodyPr/>
          <a:lstStyle/>
          <a:p>
            <a:pPr eaLnBrk="1" hangingPunct="1"/>
            <a:r>
              <a:rPr lang="en-US" sz="3200" dirty="0" smtClean="0"/>
              <a:t>Caroline’s Prioritized Needs</a:t>
            </a:r>
          </a:p>
        </p:txBody>
      </p:sp>
      <p:sp>
        <p:nvSpPr>
          <p:cNvPr id="23555" name="Content Placeholder 2"/>
          <p:cNvSpPr>
            <a:spLocks noGrp="1"/>
          </p:cNvSpPr>
          <p:nvPr>
            <p:ph idx="1"/>
          </p:nvPr>
        </p:nvSpPr>
        <p:spPr>
          <a:xfrm>
            <a:off x="228600" y="1066800"/>
            <a:ext cx="8610600" cy="5486400"/>
          </a:xfrm>
        </p:spPr>
        <p:txBody>
          <a:bodyPr/>
          <a:lstStyle/>
          <a:p>
            <a:pPr marL="0" indent="0">
              <a:buNone/>
            </a:pPr>
            <a:r>
              <a:rPr lang="en-US" sz="2900" dirty="0" smtClean="0">
                <a:solidFill>
                  <a:srgbClr val="000066"/>
                </a:solidFill>
              </a:rPr>
              <a:t>Caroline </a:t>
            </a:r>
            <a:r>
              <a:rPr lang="en-US" sz="2900" dirty="0">
                <a:solidFill>
                  <a:srgbClr val="000066"/>
                </a:solidFill>
              </a:rPr>
              <a:t>needs to:</a:t>
            </a:r>
          </a:p>
          <a:p>
            <a:pPr lvl="0"/>
            <a:r>
              <a:rPr lang="en-US" sz="2900" dirty="0">
                <a:solidFill>
                  <a:srgbClr val="000066"/>
                </a:solidFill>
              </a:rPr>
              <a:t> Develop acceptable replacement skills for the problem behaviors during </a:t>
            </a:r>
            <a:r>
              <a:rPr lang="en-US" sz="2900" dirty="0" smtClean="0">
                <a:solidFill>
                  <a:srgbClr val="000066"/>
                </a:solidFill>
              </a:rPr>
              <a:t>difficult </a:t>
            </a:r>
            <a:r>
              <a:rPr lang="en-US" sz="2900" dirty="0">
                <a:solidFill>
                  <a:srgbClr val="000066"/>
                </a:solidFill>
              </a:rPr>
              <a:t>assignments.  </a:t>
            </a:r>
          </a:p>
          <a:p>
            <a:pPr lvl="0"/>
            <a:r>
              <a:rPr lang="en-US" sz="2900" dirty="0">
                <a:solidFill>
                  <a:srgbClr val="000066"/>
                </a:solidFill>
              </a:rPr>
              <a:t>Improve organizational skills that impact assignment completion.</a:t>
            </a:r>
          </a:p>
          <a:p>
            <a:pPr lvl="0"/>
            <a:r>
              <a:rPr lang="en-US" sz="2900" dirty="0">
                <a:solidFill>
                  <a:srgbClr val="000066"/>
                </a:solidFill>
              </a:rPr>
              <a:t>Improve writing fluency and willingness to write. </a:t>
            </a:r>
          </a:p>
          <a:p>
            <a:pPr lvl="0"/>
            <a:r>
              <a:rPr lang="en-US" sz="2900" dirty="0">
                <a:solidFill>
                  <a:srgbClr val="000066"/>
                </a:solidFill>
              </a:rPr>
              <a:t>Improve skills with algebraic concepts including solving equations and inequalities.</a:t>
            </a:r>
          </a:p>
          <a:p>
            <a:pPr lvl="0"/>
            <a:r>
              <a:rPr lang="en-US" sz="2900" dirty="0">
                <a:solidFill>
                  <a:srgbClr val="000066"/>
                </a:solidFill>
              </a:rPr>
              <a:t>Develop skills with budgeting to support her independent living goals.</a:t>
            </a:r>
          </a:p>
          <a:p>
            <a:endParaRPr lang="en-US" sz="2400" dirty="0" smtClean="0"/>
          </a:p>
          <a:p>
            <a:endParaRPr lang="en-US" sz="2800" dirty="0" smtClean="0">
              <a:solidFill>
                <a:schemeClr val="accent2"/>
              </a:solidFill>
            </a:endParaRPr>
          </a:p>
          <a:p>
            <a:pPr eaLnBrk="1" hangingPunct="1"/>
            <a:endParaRPr lang="en-US" sz="2800" dirty="0" smtClean="0">
              <a:solidFill>
                <a:srgbClr val="000099"/>
              </a:solidFill>
            </a:endParaRPr>
          </a:p>
          <a:p>
            <a:pPr eaLnBrk="1" hangingPunct="1"/>
            <a:endParaRPr lang="en-US" sz="1600" dirty="0" smtClean="0"/>
          </a:p>
          <a:p>
            <a:pPr eaLnBrk="1" hangingPunct="1"/>
            <a:endParaRPr lang="en-US" sz="2200" dirty="0" smtClean="0">
              <a:solidFill>
                <a:srgbClr val="800000"/>
              </a:solidFill>
            </a:endParaRPr>
          </a:p>
          <a:p>
            <a:pPr eaLnBrk="1" hangingPunct="1"/>
            <a:endParaRPr lang="en-US" sz="2400" dirty="0" smtClean="0">
              <a:solidFill>
                <a:srgbClr val="800000"/>
              </a:solidFill>
            </a:endParaRPr>
          </a:p>
          <a:p>
            <a:pPr eaLnBrk="1" hangingPunct="1"/>
            <a:endParaRPr lang="en-US" sz="1400" dirty="0" smtClean="0"/>
          </a:p>
          <a:p>
            <a:pPr eaLnBrk="1" hangingPunct="1"/>
            <a:endParaRPr lang="en-US" sz="1400" dirty="0" smtClean="0"/>
          </a:p>
        </p:txBody>
      </p:sp>
      <p:sp>
        <p:nvSpPr>
          <p:cNvPr id="76804" name="Slide Number Placeholder 3"/>
          <p:cNvSpPr>
            <a:spLocks noGrp="1"/>
          </p:cNvSpPr>
          <p:nvPr>
            <p:ph type="sldNum" sz="quarter" idx="12"/>
          </p:nvPr>
        </p:nvSpPr>
        <p:spPr>
          <a:xfrm>
            <a:off x="8153400" y="6172200"/>
            <a:ext cx="457200" cy="476250"/>
          </a:xfrm>
        </p:spPr>
        <p:txBody>
          <a:bodyPr/>
          <a:lstStyle/>
          <a:p>
            <a:pPr>
              <a:defRPr/>
            </a:pPr>
            <a:fld id="{D4EB0B2F-0894-40D0-9D76-BC464744170F}" type="slidenum">
              <a:rPr lang="en-US" smtClean="0">
                <a:latin typeface="Arial" pitchFamily="34" charset="0"/>
              </a:rPr>
              <a:pPr>
                <a:defRPr/>
              </a:pPr>
              <a:t>96</a:t>
            </a:fld>
            <a:endParaRPr lang="en-US" smtClean="0">
              <a:latin typeface="Arial" pitchFamily="34" charset="0"/>
            </a:endParaRPr>
          </a:p>
        </p:txBody>
      </p:sp>
      <p:pic>
        <p:nvPicPr>
          <p:cNvPr id="5" name="Picture 1" descr="C:\Documents and Settings\rnilles\Local Settings\Temporary Internet Files\Content.IE5\GLQY2BFF\MPj04387330000[1].jpg"/>
          <p:cNvPicPr>
            <a:picLocks noChangeAspect="1" noChangeArrowheads="1"/>
          </p:cNvPicPr>
          <p:nvPr/>
        </p:nvPicPr>
        <p:blipFill>
          <a:blip r:embed="rId3" cstate="print">
            <a:extLst>
              <a:ext uri="{28A0092B-C50C-407E-A947-70E740481C1C}">
                <a14:useLocalDpi xmlns:a14="http://schemas.microsoft.com/office/drawing/2010/main" val="0"/>
              </a:ext>
            </a:extLst>
          </a:blip>
          <a:srcRect t="-250" b="12750"/>
          <a:stretch>
            <a:fillRect/>
          </a:stretch>
        </p:blipFill>
        <p:spPr bwMode="auto">
          <a:xfrm>
            <a:off x="7814624" y="574197"/>
            <a:ext cx="956313" cy="1254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4111585"/>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838200" y="0"/>
            <a:ext cx="8001000" cy="838200"/>
          </a:xfrm>
        </p:spPr>
        <p:txBody>
          <a:bodyPr/>
          <a:lstStyle/>
          <a:p>
            <a:r>
              <a:rPr lang="en-US" sz="3200" dirty="0" smtClean="0"/>
              <a:t>Present Education Levels (PLAAFP)</a:t>
            </a:r>
            <a:r>
              <a:rPr lang="en-US" dirty="0" smtClean="0"/>
              <a:t> </a:t>
            </a:r>
            <a:br>
              <a:rPr lang="en-US" dirty="0" smtClean="0"/>
            </a:br>
            <a:r>
              <a:rPr lang="en-US" b="1" dirty="0" smtClean="0">
                <a:solidFill>
                  <a:srgbClr val="C00000"/>
                </a:solidFill>
              </a:rPr>
              <a:t>Non-Examples</a:t>
            </a:r>
          </a:p>
        </p:txBody>
      </p:sp>
      <p:sp>
        <p:nvSpPr>
          <p:cNvPr id="82947" name="Content Placeholder 2"/>
          <p:cNvSpPr>
            <a:spLocks noGrp="1"/>
          </p:cNvSpPr>
          <p:nvPr>
            <p:ph idx="1"/>
          </p:nvPr>
        </p:nvSpPr>
        <p:spPr>
          <a:xfrm>
            <a:off x="381000" y="1295400"/>
            <a:ext cx="8458200" cy="4830763"/>
          </a:xfrm>
        </p:spPr>
        <p:txBody>
          <a:bodyPr/>
          <a:lstStyle/>
          <a:p>
            <a:r>
              <a:rPr lang="en-US" sz="2800" dirty="0" smtClean="0"/>
              <a:t>Casey chooses to misbehave  at times during the week.</a:t>
            </a:r>
          </a:p>
          <a:p>
            <a:pPr>
              <a:buFontTx/>
              <a:buNone/>
            </a:pPr>
            <a:endParaRPr lang="en-US" sz="2800" dirty="0" smtClean="0"/>
          </a:p>
          <a:p>
            <a:r>
              <a:rPr lang="en-US" sz="2800" dirty="0" smtClean="0"/>
              <a:t>Renee is failing biology class.</a:t>
            </a:r>
          </a:p>
          <a:p>
            <a:pPr>
              <a:buFontTx/>
              <a:buNone/>
            </a:pPr>
            <a:endParaRPr lang="en-US" sz="2800" dirty="0" smtClean="0"/>
          </a:p>
          <a:p>
            <a:r>
              <a:rPr lang="en-US" sz="2800" dirty="0" smtClean="0"/>
              <a:t>Jackson has issues with female teachers.</a:t>
            </a:r>
          </a:p>
          <a:p>
            <a:pPr>
              <a:buNone/>
            </a:pPr>
            <a:endParaRPr lang="en-US" sz="2800" dirty="0" smtClean="0"/>
          </a:p>
          <a:p>
            <a:r>
              <a:rPr lang="en-US" sz="2800" dirty="0" smtClean="0"/>
              <a:t>Talia is disorganized and forgets materials.</a:t>
            </a:r>
          </a:p>
          <a:p>
            <a:endParaRPr lang="en-US" sz="2800" dirty="0" smtClean="0"/>
          </a:p>
          <a:p>
            <a:r>
              <a:rPr lang="en-US" sz="2800" dirty="0" smtClean="0"/>
              <a:t>Jasmine made progress in time telling skills.</a:t>
            </a:r>
          </a:p>
          <a:p>
            <a:pPr>
              <a:buNone/>
            </a:pPr>
            <a:endParaRPr lang="en-US" dirty="0" smtClean="0"/>
          </a:p>
        </p:txBody>
      </p:sp>
      <p:sp>
        <p:nvSpPr>
          <p:cNvPr id="82948" name="Slide Number Placeholder 3"/>
          <p:cNvSpPr>
            <a:spLocks noGrp="1"/>
          </p:cNvSpPr>
          <p:nvPr>
            <p:ph type="sldNum" sz="quarter" idx="12"/>
          </p:nvPr>
        </p:nvSpPr>
        <p:spPr>
          <a:xfrm>
            <a:off x="8382000" y="6324600"/>
            <a:ext cx="533400" cy="307975"/>
          </a:xfrm>
          <a:noFill/>
        </p:spPr>
        <p:txBody>
          <a:bodyPr/>
          <a:lstStyle/>
          <a:p>
            <a:fld id="{BC3F7815-CDDC-40A2-A1F7-7E724E376B92}" type="slidenum">
              <a:rPr lang="en-US" smtClean="0">
                <a:latin typeface="Arial" pitchFamily="34" charset="0"/>
              </a:rPr>
              <a:pPr/>
              <a:t>97</a:t>
            </a:fld>
            <a:endParaRPr lang="en-US" smtClean="0">
              <a:latin typeface="Arial" pitchFamily="34" charset="0"/>
            </a:endParaRPr>
          </a:p>
        </p:txBody>
      </p:sp>
      <p:pic>
        <p:nvPicPr>
          <p:cNvPr id="55301" name="Picture 6" descr="C:\Documents and Settings\rnilles\Local Settings\Temporary Internet Files\Content.IE5\GLQY2BFF\MCj04348590000[1].png"/>
          <p:cNvPicPr>
            <a:picLocks noChangeAspect="1" noChangeArrowheads="1"/>
          </p:cNvPicPr>
          <p:nvPr/>
        </p:nvPicPr>
        <p:blipFill>
          <a:blip r:embed="rId3" cstate="print"/>
          <a:srcRect/>
          <a:stretch>
            <a:fillRect/>
          </a:stretch>
        </p:blipFill>
        <p:spPr bwMode="auto">
          <a:xfrm>
            <a:off x="7658100" y="2438400"/>
            <a:ext cx="1676400" cy="1676400"/>
          </a:xfrm>
          <a:prstGeom prst="rect">
            <a:avLst/>
          </a:prstGeom>
          <a:noFill/>
          <a:ln w="9525">
            <a:noFill/>
            <a:miter lim="800000"/>
            <a:headEnd/>
            <a:tailEnd/>
          </a:ln>
        </p:spPr>
      </p:pic>
    </p:spTree>
    <p:extLst>
      <p:ext uri="{BB962C8B-B14F-4D97-AF65-F5344CB8AC3E}">
        <p14:creationId xmlns:p14="http://schemas.microsoft.com/office/powerpoint/2010/main" val="8512510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5301"/>
                                        </p:tgtEl>
                                        <p:attrNameLst>
                                          <p:attrName>style.visibility</p:attrName>
                                        </p:attrNameLst>
                                      </p:cBhvr>
                                      <p:to>
                                        <p:strVal val="visible"/>
                                      </p:to>
                                    </p:set>
                                    <p:anim calcmode="lin" valueType="num">
                                      <p:cBhvr additive="base">
                                        <p:cTn id="7" dur="500" fill="hold"/>
                                        <p:tgtEl>
                                          <p:spTgt spid="55301"/>
                                        </p:tgtEl>
                                        <p:attrNameLst>
                                          <p:attrName>ppt_x</p:attrName>
                                        </p:attrNameLst>
                                      </p:cBhvr>
                                      <p:tavLst>
                                        <p:tav tm="0">
                                          <p:val>
                                            <p:strVal val="1+#ppt_w/2"/>
                                          </p:val>
                                        </p:tav>
                                        <p:tav tm="100000">
                                          <p:val>
                                            <p:strVal val="#ppt_x"/>
                                          </p:val>
                                        </p:tav>
                                      </p:tavLst>
                                    </p:anim>
                                    <p:anim calcmode="lin" valueType="num">
                                      <p:cBhvr additive="base">
                                        <p:cTn id="8" dur="500" fill="hold"/>
                                        <p:tgtEl>
                                          <p:spTgt spid="553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500" fill="hold"/>
                                        <p:tgtEl>
                                          <p:spTgt spid="553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Denny:  Non- Example</a:t>
            </a:r>
            <a:endParaRPr lang="en-US" dirty="0"/>
          </a:p>
        </p:txBody>
      </p:sp>
      <p:sp>
        <p:nvSpPr>
          <p:cNvPr id="3" name="Content Placeholder 2"/>
          <p:cNvSpPr>
            <a:spLocks noGrp="1"/>
          </p:cNvSpPr>
          <p:nvPr>
            <p:ph idx="1"/>
          </p:nvPr>
        </p:nvSpPr>
        <p:spPr/>
        <p:txBody>
          <a:bodyPr/>
          <a:lstStyle/>
          <a:p>
            <a:r>
              <a:rPr lang="en-US" dirty="0" smtClean="0"/>
              <a:t>Denny struggles with completing long-term assignments independently.</a:t>
            </a:r>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98</a:t>
            </a:fld>
            <a:endParaRPr lang="en-US"/>
          </a:p>
        </p:txBody>
      </p:sp>
      <p:pic>
        <p:nvPicPr>
          <p:cNvPr id="5" name="Picture 4" descr="15rest_190 picture.jpg"/>
          <p:cNvPicPr>
            <a:picLocks noChangeAspect="1"/>
          </p:cNvPicPr>
          <p:nvPr/>
        </p:nvPicPr>
        <p:blipFill>
          <a:blip r:embed="rId3" cstate="print"/>
          <a:stretch>
            <a:fillRect/>
          </a:stretch>
        </p:blipFill>
        <p:spPr>
          <a:xfrm>
            <a:off x="5105400" y="3352800"/>
            <a:ext cx="2452557" cy="2362200"/>
          </a:xfrm>
          <a:prstGeom prst="rect">
            <a:avLst/>
          </a:prstGeom>
        </p:spPr>
      </p:pic>
    </p:spTree>
    <p:extLst>
      <p:ext uri="{BB962C8B-B14F-4D97-AF65-F5344CB8AC3E}">
        <p14:creationId xmlns:p14="http://schemas.microsoft.com/office/powerpoint/2010/main" val="1894287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Better</a:t>
            </a:r>
            <a:endParaRPr lang="en-US" dirty="0"/>
          </a:p>
        </p:txBody>
      </p:sp>
      <p:sp>
        <p:nvSpPr>
          <p:cNvPr id="3" name="Content Placeholder 2"/>
          <p:cNvSpPr>
            <a:spLocks noGrp="1"/>
          </p:cNvSpPr>
          <p:nvPr>
            <p:ph idx="1"/>
          </p:nvPr>
        </p:nvSpPr>
        <p:spPr>
          <a:xfrm>
            <a:off x="228600" y="1143000"/>
            <a:ext cx="8458200" cy="4983163"/>
          </a:xfrm>
        </p:spPr>
        <p:txBody>
          <a:bodyPr/>
          <a:lstStyle/>
          <a:p>
            <a:r>
              <a:rPr lang="en-US" sz="2700" dirty="0" smtClean="0"/>
              <a:t>Denny cannot begin an assignment in class that contains more than two steps, unless the assignment is broken into single steps or clusters of closely related steps.  This can be done orally, or using a written list with only a few steps at a time. At the beginning of each step, the teacher must ensure comprehension by requiring Denny to repeat the instructions or to state exactly what the outcome of each step will be. Task completion must be assessed at the completion of each step or cluster of steps and frequent feedback provided.  </a:t>
            </a:r>
          </a:p>
          <a:p>
            <a:r>
              <a:rPr lang="en-US" sz="2700" dirty="0" smtClean="0"/>
              <a:t>Denny states that when tasks require multiple steps, he cannot remember what the end product is or what he needs to do first.</a:t>
            </a:r>
            <a:endParaRPr lang="en-US" sz="2700"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99</a:t>
            </a:fld>
            <a:endParaRPr lang="en-US"/>
          </a:p>
        </p:txBody>
      </p:sp>
    </p:spTree>
    <p:extLst>
      <p:ext uri="{BB962C8B-B14F-4D97-AF65-F5344CB8AC3E}">
        <p14:creationId xmlns:p14="http://schemas.microsoft.com/office/powerpoint/2010/main" val="1107137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9bf7e3d3-f36f-414f-9cac-2e8c3e6b9d45"/>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944521BB24DB4FAD2EB89BE9A32BA3" ma:contentTypeVersion="0" ma:contentTypeDescription="Create a new document." ma:contentTypeScope="" ma:versionID="68ba68e3e388a902b48bd8d6a23ab6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EA7EAD-3076-4739-B32A-2C0C8A3D4C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EC07ECA-25DB-4CC8-8824-B301468ECA0F}">
  <ds:schemaRefs>
    <ds:schemaRef ds:uri="http://schemas.microsoft.com/sharepoint/v3/contenttype/forms"/>
  </ds:schemaRefs>
</ds:datastoreItem>
</file>

<file path=customXml/itemProps3.xml><?xml version="1.0" encoding="utf-8"?>
<ds:datastoreItem xmlns:ds="http://schemas.openxmlformats.org/officeDocument/2006/customXml" ds:itemID="{8ACF74B5-7E7C-44FD-8F1F-E92F2637E94E}">
  <ds:schemaRefs>
    <ds:schemaRef ds:uri="http://purl.org/dc/terms/"/>
    <ds:schemaRef ds:uri="http://purl.org/dc/elements/1.1/"/>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11176</TotalTime>
  <Words>9230</Words>
  <Application>Microsoft Office PowerPoint</Application>
  <PresentationFormat>On-screen Show (4:3)</PresentationFormat>
  <Paragraphs>999</Paragraphs>
  <Slides>104</Slides>
  <Notes>76</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104</vt:i4>
      </vt:variant>
    </vt:vector>
  </HeadingPairs>
  <TitlesOfParts>
    <vt:vector size="105" baseType="lpstr">
      <vt:lpstr>Default Design</vt:lpstr>
      <vt:lpstr>  Ensuring Effective Secondary Programs and Post-Secondary Outcomes:   Pennsylvania’s  Indicator 13 Process Cohort # 5  Step 1:   Assessment and Post-Secondary Goals Step 2:   Present Levels      </vt:lpstr>
      <vt:lpstr>PowerPoint Presentation</vt:lpstr>
      <vt:lpstr>A Process for Addressing Transition </vt:lpstr>
      <vt:lpstr>Session Outline</vt:lpstr>
      <vt:lpstr>Caroline:  Example Student</vt:lpstr>
      <vt:lpstr>Shawna:  Example Student</vt:lpstr>
      <vt:lpstr>PowerPoint Presentation</vt:lpstr>
      <vt:lpstr>PowerPoint Presentation</vt:lpstr>
      <vt:lpstr>Transition assessment is a process…</vt:lpstr>
      <vt:lpstr>Why Transition Assessments?</vt:lpstr>
      <vt:lpstr>Assessment is…</vt:lpstr>
      <vt:lpstr>Gathering information on interests, preferences, and aptitudes</vt:lpstr>
      <vt:lpstr>Begin with assessments of interests and preferences </vt:lpstr>
      <vt:lpstr>Assessing Interests and Preferences- Examples</vt:lpstr>
      <vt:lpstr>Informal Ways to Assess Interests &amp; Preferences </vt:lpstr>
      <vt:lpstr>Student Surveys or Interviews</vt:lpstr>
      <vt:lpstr>Assessing Interests and Preferences More examples: </vt:lpstr>
      <vt:lpstr>Assessing Caroline’s Interests and Preferences</vt:lpstr>
      <vt:lpstr>Assessing Shawna’s Interests and Preferences</vt:lpstr>
      <vt:lpstr>Pause and Reflect</vt:lpstr>
      <vt:lpstr>PowerPoint Presentation</vt:lpstr>
      <vt:lpstr> Post-secondary goals are based on assessment</vt:lpstr>
      <vt:lpstr>PowerPoint Presentation</vt:lpstr>
      <vt:lpstr>Post -Secondary Goals</vt:lpstr>
      <vt:lpstr>Documenting Post-Secondary Goals in the IEP </vt:lpstr>
      <vt:lpstr>Caroline’s Post-Secondary Goals</vt:lpstr>
      <vt:lpstr>Shawna’s Post Secondary Goals</vt:lpstr>
      <vt:lpstr>What happens when students have “unrealistic” goals?</vt:lpstr>
      <vt:lpstr>Post Secondary Education/Training Goals:  Example Statements</vt:lpstr>
      <vt:lpstr> Employment Goals: Example Statements</vt:lpstr>
      <vt:lpstr>Independent Living: Example Statements  </vt:lpstr>
      <vt:lpstr>More About the Independent Living Goal</vt:lpstr>
      <vt:lpstr>Independent Living Goal Area</vt:lpstr>
      <vt:lpstr>PowerPoint Presentation</vt:lpstr>
      <vt:lpstr>Caution!</vt:lpstr>
      <vt:lpstr>What kind of skills might be indicators that a student would or would  NOT need a goal and services for  Independent Living?</vt:lpstr>
      <vt:lpstr>8th Grade Example:  </vt:lpstr>
      <vt:lpstr>11th grade Example</vt:lpstr>
      <vt:lpstr>Red Flags for Independent Living</vt:lpstr>
      <vt:lpstr> Example Independent Living Goal: Phillip </vt:lpstr>
      <vt:lpstr>Why does Phillip not have a goal for Independent Living?  Present Education Levels:  Functional Performance</vt:lpstr>
      <vt:lpstr>Updating Post-Secondary Goals</vt:lpstr>
      <vt:lpstr>PowerPoint Presentation</vt:lpstr>
      <vt:lpstr>Identifying student’s post secondary goals leads to further assessments…</vt:lpstr>
      <vt:lpstr>Matching assessments to goals…</vt:lpstr>
      <vt:lpstr>Current Skills vs. Future Needs…GAP analysis</vt:lpstr>
      <vt:lpstr>Domains of Assessment that Inform Transition</vt:lpstr>
      <vt:lpstr>Examples of Assessments of Aptitudes</vt:lpstr>
      <vt:lpstr>Classroom Diagnostic Tools (CDT)</vt:lpstr>
      <vt:lpstr>Assessing Aptitudes- More Examples</vt:lpstr>
      <vt:lpstr>       </vt:lpstr>
      <vt:lpstr>PA Assessment Wiki</vt:lpstr>
      <vt:lpstr>Making Sense of the Data</vt:lpstr>
      <vt:lpstr>Summarizing  Transition Data in the IEP</vt:lpstr>
      <vt:lpstr>Selecting Assessments for Transition</vt:lpstr>
      <vt:lpstr>How do we select appropriate assessments?</vt:lpstr>
      <vt:lpstr>What Assessment Data Do You Have Already?</vt:lpstr>
      <vt:lpstr>Pause and Reflect</vt:lpstr>
      <vt:lpstr>Pause and Reflect</vt:lpstr>
      <vt:lpstr>Summary:  Assessment</vt:lpstr>
      <vt:lpstr>PowerPoint Presentation</vt:lpstr>
      <vt:lpstr>PowerPoint Presentation</vt:lpstr>
      <vt:lpstr>Present Levels of Academic Achievement and Functional Performance  (PLAAFP)</vt:lpstr>
      <vt:lpstr>Present Levels of Academic Achievement and Functional Performance (PLAAFP) </vt:lpstr>
      <vt:lpstr>Present Levels Must…</vt:lpstr>
      <vt:lpstr>Address Each Bullet</vt:lpstr>
      <vt:lpstr>Recommendation:  Before you write present levels…</vt:lpstr>
      <vt:lpstr>Present levels of academic achievement</vt:lpstr>
      <vt:lpstr>Present levels of academic achievement (cont.)</vt:lpstr>
      <vt:lpstr>Present levels of Functional Performance </vt:lpstr>
      <vt:lpstr>Present Levels of Functional Performance </vt:lpstr>
      <vt:lpstr>Present Levels of Functional Performance: Describing Behaviors</vt:lpstr>
      <vt:lpstr>Present levels related to current postsecondary transition goals</vt:lpstr>
      <vt:lpstr>Parental concerns for enhancing the education of the student</vt:lpstr>
      <vt:lpstr>How the student’s disability affects involvement and progress in the general education curriculum</vt:lpstr>
      <vt:lpstr>Strengths</vt:lpstr>
      <vt:lpstr>Academic, developmental, and functional Needs related to student’s disability</vt:lpstr>
      <vt:lpstr>Present Levels</vt:lpstr>
      <vt:lpstr>Reminder</vt:lpstr>
      <vt:lpstr>Jigsaw Activity </vt:lpstr>
      <vt:lpstr>Caroline Example: Introductory Paragraph</vt:lpstr>
      <vt:lpstr>Caroline’s Present Levels- Post-Secondary Transition</vt:lpstr>
      <vt:lpstr>Caroline’s Present Levels- Transition Area (cont.)</vt:lpstr>
      <vt:lpstr>Caroline’s Present Levels- Transition Area (cont.)</vt:lpstr>
      <vt:lpstr>Caroline’s Present Levels- Math</vt:lpstr>
      <vt:lpstr>Caroline’s Present Levels- Math (cont.)</vt:lpstr>
      <vt:lpstr>Caroline’s Present Levels- Math Budgeting (cont.)</vt:lpstr>
      <vt:lpstr>Caroline’s  Present Levels - Writing</vt:lpstr>
      <vt:lpstr>Caroline’s  Present Levels – Writing (cont.)</vt:lpstr>
      <vt:lpstr>Caroline’s Behavior</vt:lpstr>
      <vt:lpstr>Caroline’s  Behavior (2)</vt:lpstr>
      <vt:lpstr>Caroline’s  FBA Summary(3)</vt:lpstr>
      <vt:lpstr>Caroline’s FBA (4)</vt:lpstr>
      <vt:lpstr>Caroline’s Present Levels -Organization</vt:lpstr>
      <vt:lpstr>How student’s disability affects involvement and progress in general education curriculum</vt:lpstr>
      <vt:lpstr>Caroline’s Prioritized Needs</vt:lpstr>
      <vt:lpstr>Present Education Levels (PLAAFP)  Non-Examples</vt:lpstr>
      <vt:lpstr>Denny:  Non- Example</vt:lpstr>
      <vt:lpstr>Better</vt:lpstr>
      <vt:lpstr>Renata: Non- Example</vt:lpstr>
      <vt:lpstr>How might you improve Renata’s present education level for reading?</vt:lpstr>
      <vt:lpstr>Pause and Reflect:  Present Levels</vt:lpstr>
      <vt:lpstr>Keep in Mind the Three Basic Questions</vt:lpstr>
      <vt:lpstr>Next Trainings</vt:lpstr>
    </vt:vector>
  </TitlesOfParts>
  <Company>PaTTAN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bgilligan</dc:creator>
  <cp:lastModifiedBy>Michael Stoehr</cp:lastModifiedBy>
  <cp:revision>2528</cp:revision>
  <cp:lastPrinted>2011-08-22T13:47:42Z</cp:lastPrinted>
  <dcterms:created xsi:type="dcterms:W3CDTF">2009-01-26T15:47:50Z</dcterms:created>
  <dcterms:modified xsi:type="dcterms:W3CDTF">2012-09-25T15:11:32Z</dcterms:modified>
</cp:coreProperties>
</file>